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97" r:id="rId3"/>
  </p:sldMasterIdLst>
  <p:notesMasterIdLst>
    <p:notesMasterId r:id="rId42"/>
  </p:notesMasterIdLst>
  <p:sldIdLst>
    <p:sldId id="1377" r:id="rId4"/>
    <p:sldId id="1442" r:id="rId5"/>
    <p:sldId id="1443" r:id="rId6"/>
    <p:sldId id="1406" r:id="rId7"/>
    <p:sldId id="1407" r:id="rId8"/>
    <p:sldId id="609" r:id="rId9"/>
    <p:sldId id="1049" r:id="rId10"/>
    <p:sldId id="677" r:id="rId11"/>
    <p:sldId id="1278" r:id="rId12"/>
    <p:sldId id="1225" r:id="rId13"/>
    <p:sldId id="1444" r:id="rId14"/>
    <p:sldId id="1370" r:id="rId15"/>
    <p:sldId id="1240" r:id="rId16"/>
    <p:sldId id="853" r:id="rId17"/>
    <p:sldId id="1386" r:id="rId18"/>
    <p:sldId id="986" r:id="rId19"/>
    <p:sldId id="1163" r:id="rId20"/>
    <p:sldId id="1374" r:id="rId21"/>
    <p:sldId id="996" r:id="rId22"/>
    <p:sldId id="705" r:id="rId23"/>
    <p:sldId id="1446" r:id="rId24"/>
    <p:sldId id="1224" r:id="rId25"/>
    <p:sldId id="1439" r:id="rId26"/>
    <p:sldId id="1448" r:id="rId27"/>
    <p:sldId id="1449" r:id="rId28"/>
    <p:sldId id="1425" r:id="rId29"/>
    <p:sldId id="1428" r:id="rId30"/>
    <p:sldId id="1436" r:id="rId31"/>
    <p:sldId id="1434" r:id="rId32"/>
    <p:sldId id="1433" r:id="rId33"/>
    <p:sldId id="1451" r:id="rId34"/>
    <p:sldId id="1456" r:id="rId35"/>
    <p:sldId id="1455" r:id="rId36"/>
    <p:sldId id="1454" r:id="rId37"/>
    <p:sldId id="1453" r:id="rId38"/>
    <p:sldId id="1452" r:id="rId39"/>
    <p:sldId id="451" r:id="rId40"/>
    <p:sldId id="1450" r:id="rId4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SOLLIER Estell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7FF"/>
    <a:srgbClr val="31FF3F"/>
    <a:srgbClr val="11FF23"/>
    <a:srgbClr val="BC2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93209"/>
  </p:normalViewPr>
  <p:slideViewPr>
    <p:cSldViewPr snapToGrid="0" snapToObjects="1">
      <p:cViewPr varScale="1">
        <p:scale>
          <a:sx n="119" d="100"/>
          <a:sy n="119" d="100"/>
        </p:scale>
        <p:origin x="20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commentAuthors" Target="commentAuthor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AA4F-9816-ED46-BACA-BCC5A719DF67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916A6-1B6F-D446-8669-3F7C4FA2E6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776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%C3%89ric_Berne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fr.wikipedia.org/wiki/Reconnaissance" TargetMode="External"/><Relationship Id="rId5" Type="http://schemas.openxmlformats.org/officeDocument/2006/relationships/hyperlink" Target="https://fr.wikipedia.org/wiki/Carl_Rogers" TargetMode="External"/><Relationship Id="rId4" Type="http://schemas.openxmlformats.org/officeDocument/2006/relationships/hyperlink" Target="https://fr.wikipedia.org/wiki/Abraham_Maslow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fondements de la méthode développée par Dr Thomas Gordon sont basés sur l'analyse transactionnelle d'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Éric Berne"/>
              </a:rPr>
              <a:t>Éric Berne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et reprennent les recherches d'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Abraham Maslow"/>
              </a:rPr>
              <a:t>Abraham Maslow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sur la satisfaction des besoins, et de 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Carl Rogers"/>
              </a:rPr>
              <a:t>Carl Rogers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sur la relation d'aide psychologique. Il a conjugué la relation de 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Reconnaissance"/>
              </a:rPr>
              <a:t>reconnaissance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recherche de compréhension de l'autre et l'affirmation de soi pour une conception de la résolution des conflits </a:t>
            </a:r>
            <a:r>
              <a:rPr lang="fr-FR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sans perdant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2BE25-597C-D64A-842F-870EAED6EF79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935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4137-3135-CC47-8149-BA47CB811B79}" type="datetime1">
              <a:rPr lang="fr-FR" smtClean="0"/>
              <a:t>07/10/2020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Christophe MARSOLLIER, IGÉSR,  janv. 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1CDF-2F79-EF40-B43A-D05B6DA753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21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3214-2AD6-CB4E-91D2-B32229D981B5}" type="datetime1">
              <a:rPr lang="fr-FR" smtClean="0"/>
              <a:t>07/10/2020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Christophe MARSOLLIER, IGÉSR,  janv. 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1CDF-2F79-EF40-B43A-D05B6DA753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F357-2A40-DA40-89C5-68F2D5A6F9D5}" type="datetime1">
              <a:rPr lang="fr-FR" smtClean="0"/>
              <a:t>07/10/2020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Christophe MARSOLLIER, IGÉSR,  janv. 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1CDF-2F79-EF40-B43A-D05B6DA753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663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1"/>
          <p:cNvGrpSpPr/>
          <p:nvPr/>
        </p:nvGrpSpPr>
        <p:grpSpPr>
          <a:xfrm>
            <a:off x="-1554968" y="-508000"/>
            <a:ext cx="11593536" cy="6508651"/>
            <a:chOff x="0" y="0"/>
            <a:chExt cx="11593534" cy="6508650"/>
          </a:xfrm>
        </p:grpSpPr>
        <p:sp>
          <p:nvSpPr>
            <p:cNvPr id="37" name="Shape 37"/>
            <p:cNvSpPr/>
            <p:nvPr/>
          </p:nvSpPr>
          <p:spPr>
            <a:xfrm>
              <a:off x="0" y="0"/>
              <a:ext cx="813582" cy="6508651"/>
            </a:xfrm>
            <a:prstGeom prst="rect">
              <a:avLst/>
            </a:prstGeom>
            <a:solidFill>
              <a:srgbClr val="95A3D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grpSp>
          <p:nvGrpSpPr>
            <p:cNvPr id="40" name="Group 40"/>
            <p:cNvGrpSpPr/>
            <p:nvPr/>
          </p:nvGrpSpPr>
          <p:grpSpPr>
            <a:xfrm>
              <a:off x="508488" y="1892000"/>
              <a:ext cx="11085047" cy="243652"/>
              <a:chOff x="0" y="0"/>
              <a:chExt cx="11085045" cy="243650"/>
            </a:xfrm>
          </p:grpSpPr>
          <p:sp>
            <p:nvSpPr>
              <p:cNvPr id="38" name="Shape 38"/>
              <p:cNvSpPr/>
              <p:nvPr/>
            </p:nvSpPr>
            <p:spPr>
              <a:xfrm>
                <a:off x="8644301" y="0"/>
                <a:ext cx="2440745" cy="243651"/>
              </a:xfrm>
              <a:prstGeom prst="rect">
                <a:avLst/>
              </a:prstGeom>
              <a:solidFill>
                <a:srgbClr val="CCCC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24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>
                <a:off x="0" y="101697"/>
                <a:ext cx="11085047" cy="1"/>
              </a:xfrm>
              <a:prstGeom prst="line">
                <a:avLst/>
              </a:prstGeom>
              <a:noFill/>
              <a:ln w="19050" cap="flat">
                <a:solidFill>
                  <a:srgbClr val="666699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</p:grpSp>
      </p:grpSp>
      <p:sp>
        <p:nvSpPr>
          <p:cNvPr id="42" name="Shape 42"/>
          <p:cNvSpPr/>
          <p:nvPr/>
        </p:nvSpPr>
        <p:spPr>
          <a:xfrm>
            <a:off x="0" y="4876800"/>
            <a:ext cx="609600" cy="0"/>
          </a:xfrm>
          <a:prstGeom prst="line">
            <a:avLst/>
          </a:prstGeom>
          <a:ln w="44450">
            <a:solidFill>
              <a:srgbClr val="666699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914400" y="98425"/>
            <a:ext cx="7772400" cy="102215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660033"/>
                </a:solidFill>
              </a:rPr>
              <a:t>Texte du titre</a:t>
            </a:r>
          </a:p>
        </p:txBody>
      </p:sp>
      <p:sp>
        <p:nvSpPr>
          <p:cNvPr id="45" name="Shape 45"/>
          <p:cNvSpPr/>
          <p:nvPr/>
        </p:nvSpPr>
        <p:spPr>
          <a:xfrm>
            <a:off x="436110" y="1558426"/>
            <a:ext cx="8271779" cy="36294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marL="328929" lvl="0" indent="-328929" defTabSz="457200">
              <a:defRPr sz="19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529312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265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7432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du titre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buSzTx/>
              <a:buNone/>
              <a:defRPr sz="3600"/>
            </a:lvl1pPr>
            <a:lvl2pPr marL="0" indent="457200" algn="ctr">
              <a:spcBef>
                <a:spcPts val="800"/>
              </a:spcBef>
              <a:buSzTx/>
              <a:buNone/>
              <a:defRPr sz="3600"/>
            </a:lvl2pPr>
            <a:lvl3pPr marL="0" indent="914400" algn="ctr">
              <a:spcBef>
                <a:spcPts val="800"/>
              </a:spcBef>
              <a:buSzTx/>
              <a:buNone/>
              <a:defRPr sz="3600"/>
            </a:lvl3pPr>
            <a:lvl4pPr marL="0" indent="1371600" algn="ctr">
              <a:spcBef>
                <a:spcPts val="800"/>
              </a:spcBef>
              <a:buSzTx/>
              <a:buNone/>
              <a:defRPr sz="3600"/>
            </a:lvl4pPr>
            <a:lvl5pPr marL="0" indent="1828800" algn="ctr">
              <a:spcBef>
                <a:spcPts val="800"/>
              </a:spcBef>
              <a:buSzTx/>
              <a:buNone/>
              <a:defRPr sz="36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 5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938315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du titre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3pPr>
              <a:buBlip>
                <a:blip r:embed="rId3"/>
              </a:buBlip>
            </a:lvl3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60730850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322161520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du titre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3pPr>
              <a:buBlip>
                <a:blip r:embed="rId3"/>
              </a:buBlip>
            </a:lvl3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81302158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457200" y="277812"/>
            <a:ext cx="8229600" cy="585311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3pPr>
              <a:buBlip>
                <a:blip r:embed="rId3"/>
              </a:buBlip>
            </a:lvl3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96549066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303304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8505D-2548-4D40-A630-ADFED6F3A17E}" type="datetime1">
              <a:rPr lang="fr-FR" smtClean="0"/>
              <a:t>07/10/2020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Christophe MARSOLLIER, IGÉSR,  janv. 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1CDF-2F79-EF40-B43A-D05B6DA753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885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du titre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3pPr>
              <a:buBlip>
                <a:blip r:embed="rId3"/>
              </a:buBlip>
            </a:lvl3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0952061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457200" y="277812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402162267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DAEC46A5-E864-D347-BF9A-1D44AAB7F5DE}" type="datetime1">
              <a:rPr lang="fr-FR" kern="0" smtClean="0">
                <a:solidFill>
                  <a:srgbClr val="000099"/>
                </a:solidFill>
                <a:latin typeface="Arial"/>
                <a:cs typeface="Arial"/>
                <a:sym typeface="Arial"/>
              </a:rPr>
              <a:t>07/10/2020</a:t>
            </a:fld>
            <a:endParaRPr lang="fr-FR" kern="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fr-FR" kern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Christophe MARSOLLIER, IGÉSR,  janv. 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1CDF-2F79-EF40-B43A-D05B6DA753F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912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5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 baseline="0">
                <a:solidFill>
                  <a:srgbClr val="3D7CC9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7CC9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7CC9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68277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7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 baseline="0">
                <a:solidFill>
                  <a:srgbClr val="3D7CC9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A86D0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A86D0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18037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5" y="1469379"/>
            <a:ext cx="7881937" cy="4397375"/>
          </a:xfrm>
        </p:spPr>
        <p:txBody>
          <a:bodyPr/>
          <a:lstStyle>
            <a:lvl1pPr>
              <a:buClr>
                <a:srgbClr val="1A86D0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61538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3"/>
            <a:ext cx="8004162" cy="828575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3"/>
          </a:xfrm>
        </p:spPr>
        <p:txBody>
          <a:bodyPr/>
          <a:lstStyle>
            <a:lvl1pPr marL="0" indent="0">
              <a:buNone/>
              <a:defRPr sz="1400" baseline="0">
                <a:solidFill>
                  <a:srgbClr val="407CC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86827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019E-5E99-1F46-9C00-6A530249D6FE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1CDF-2F79-EF40-B43A-D05B6DA753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58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4B78-4010-154A-9089-BE1C3977E062}" type="datetime1">
              <a:rPr lang="fr-FR" smtClean="0"/>
              <a:t>07/10/2020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Christophe MARSOLLIER, IGÉSR,  janv. 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1CDF-2F79-EF40-B43A-D05B6DA753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17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E5B5-A59E-8849-AB84-9A8EA69F0E14}" type="datetime1">
              <a:rPr lang="fr-FR" smtClean="0"/>
              <a:t>07/10/2020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Christophe MARSOLLIER, IGÉSR,  janv. 2020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1CDF-2F79-EF40-B43A-D05B6DA753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80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EE6B-C7BA-ED46-9431-FD7B4A4CEB89}" type="datetime1">
              <a:rPr lang="fr-FR" smtClean="0"/>
              <a:t>07/10/2020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Christophe MARSOLLIER, IGÉSR,  janv. 2020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1CDF-2F79-EF40-B43A-D05B6DA753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97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2CFE-3386-A94B-8FD1-9630A26D1069}" type="datetime1">
              <a:rPr lang="fr-FR" smtClean="0"/>
              <a:t>07/10/2020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Christophe MARSOLLIER, IGÉSR,  janv. 2020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1CDF-2F79-EF40-B43A-D05B6DA753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26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31B6-59F2-4F43-8B05-554141491566}" type="datetime1">
              <a:rPr lang="fr-FR" smtClean="0"/>
              <a:t>07/10/2020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Christophe MARSOLLIER, IGÉSR,  janv. 2020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1CDF-2F79-EF40-B43A-D05B6DA753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31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D748-2184-CE43-9C4F-E1E1B79543C9}" type="datetime1">
              <a:rPr lang="fr-FR" smtClean="0"/>
              <a:t>07/10/2020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Christophe MARSOLLIER, IGÉSR,  janv. 2020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1CDF-2F79-EF40-B43A-D05B6DA753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59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DF2EF-8CCB-8F4B-89DB-23BFA5727531}" type="datetime1">
              <a:rPr lang="fr-FR" smtClean="0"/>
              <a:t>07/10/2020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Christophe MARSOLLIER, IGÉSR,  janv. 2020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1CDF-2F79-EF40-B43A-D05B6DA753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61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BF498-CA48-6A46-993C-B646B2C0655F}" type="datetime1">
              <a:rPr lang="fr-FR" smtClean="0"/>
              <a:t>07/10/2020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Christophe MARSOLLIER, IGÉSR,  janv. 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61CDF-2F79-EF40-B43A-D05B6DA753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00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5" r:id="rId12"/>
    <p:sldLayoutId id="2147483696" r:id="rId13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58"/>
            </a:gs>
            <a:gs pos="100000">
              <a:srgbClr val="00009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1"/>
          <p:cNvGrpSpPr/>
          <p:nvPr/>
        </p:nvGrpSpPr>
        <p:grpSpPr>
          <a:xfrm>
            <a:off x="-1" y="0"/>
            <a:ext cx="9144001" cy="6856413"/>
            <a:chOff x="0" y="0"/>
            <a:chExt cx="9144000" cy="6856412"/>
          </a:xfrm>
        </p:grpSpPr>
        <p:sp>
          <p:nvSpPr>
            <p:cNvPr id="2" name="Shape 2"/>
            <p:cNvSpPr/>
            <p:nvPr/>
          </p:nvSpPr>
          <p:spPr>
            <a:xfrm>
              <a:off x="0" y="19050"/>
              <a:ext cx="9140825" cy="519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15" y="11985"/>
                  </a:moveTo>
                  <a:lnTo>
                    <a:pt x="0" y="0"/>
                  </a:lnTo>
                  <a:lnTo>
                    <a:pt x="0" y="3445"/>
                  </a:lnTo>
                  <a:lnTo>
                    <a:pt x="11428" y="13054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015" y="119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1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" name="Shape 3"/>
            <p:cNvSpPr/>
            <p:nvPr/>
          </p:nvSpPr>
          <p:spPr>
            <a:xfrm>
              <a:off x="236537" y="0"/>
              <a:ext cx="8904288" cy="5148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20" y="11416"/>
                  </a:moveTo>
                  <a:lnTo>
                    <a:pt x="1665" y="0"/>
                  </a:lnTo>
                  <a:lnTo>
                    <a:pt x="0" y="0"/>
                  </a:lnTo>
                  <a:lnTo>
                    <a:pt x="11922" y="11896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220" y="114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Shape 4"/>
            <p:cNvSpPr/>
            <p:nvPr/>
          </p:nvSpPr>
          <p:spPr>
            <a:xfrm>
              <a:off x="0" y="5449887"/>
              <a:ext cx="6410325" cy="30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550"/>
                  </a:moveTo>
                  <a:lnTo>
                    <a:pt x="21600" y="21600"/>
                  </a:lnTo>
                  <a:lnTo>
                    <a:pt x="21600" y="16200"/>
                  </a:lnTo>
                  <a:lnTo>
                    <a:pt x="0" y="0"/>
                  </a:lnTo>
                  <a:lnTo>
                    <a:pt x="0" y="175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0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Shape 5"/>
            <p:cNvSpPr/>
            <p:nvPr/>
          </p:nvSpPr>
          <p:spPr>
            <a:xfrm>
              <a:off x="6410325" y="5678487"/>
              <a:ext cx="2730500" cy="10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19636"/>
                  </a:lnTo>
                  <a:lnTo>
                    <a:pt x="0" y="0"/>
                  </a:lnTo>
                  <a:lnTo>
                    <a:pt x="0" y="15709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Shape 6"/>
            <p:cNvSpPr/>
            <p:nvPr/>
          </p:nvSpPr>
          <p:spPr>
            <a:xfrm>
              <a:off x="0" y="5915025"/>
              <a:ext cx="7594600" cy="522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5055"/>
                  </a:lnTo>
                  <a:lnTo>
                    <a:pt x="21600" y="0"/>
                  </a:lnTo>
                  <a:lnTo>
                    <a:pt x="0" y="7025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D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Shape 7"/>
            <p:cNvSpPr/>
            <p:nvPr/>
          </p:nvSpPr>
          <p:spPr>
            <a:xfrm>
              <a:off x="7594600" y="5876925"/>
              <a:ext cx="1546225" cy="16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265"/>
                  </a:moveTo>
                  <a:lnTo>
                    <a:pt x="21600" y="0"/>
                  </a:lnTo>
                  <a:lnTo>
                    <a:pt x="0" y="5133"/>
                  </a:lnTo>
                  <a:lnTo>
                    <a:pt x="0" y="21600"/>
                  </a:lnTo>
                  <a:lnTo>
                    <a:pt x="21600" y="10265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8"/>
            <p:cNvSpPr/>
            <p:nvPr/>
          </p:nvSpPr>
          <p:spPr>
            <a:xfrm>
              <a:off x="5745162" y="6056312"/>
              <a:ext cx="3395663" cy="31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7018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Shape 9"/>
            <p:cNvSpPr/>
            <p:nvPr/>
          </p:nvSpPr>
          <p:spPr>
            <a:xfrm>
              <a:off x="0" y="6303962"/>
              <a:ext cx="5745163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854" y="21600"/>
                  </a:lnTo>
                  <a:lnTo>
                    <a:pt x="21600" y="2607"/>
                  </a:lnTo>
                  <a:lnTo>
                    <a:pt x="21600" y="0"/>
                  </a:lnTo>
                  <a:lnTo>
                    <a:pt x="0" y="16386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Shape 10"/>
            <p:cNvSpPr/>
            <p:nvPr/>
          </p:nvSpPr>
          <p:spPr>
            <a:xfrm>
              <a:off x="3328987" y="6418262"/>
              <a:ext cx="3990976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25" y="21600"/>
                  </a:moveTo>
                  <a:lnTo>
                    <a:pt x="21600" y="15965"/>
                  </a:lnTo>
                  <a:lnTo>
                    <a:pt x="19395" y="0"/>
                  </a:lnTo>
                  <a:lnTo>
                    <a:pt x="0" y="21600"/>
                  </a:lnTo>
                  <a:lnTo>
                    <a:pt x="18725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1"/>
            <p:cNvSpPr/>
            <p:nvPr/>
          </p:nvSpPr>
          <p:spPr>
            <a:xfrm>
              <a:off x="6911975" y="6142037"/>
              <a:ext cx="2228850" cy="600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0"/>
                  </a:moveTo>
                  <a:lnTo>
                    <a:pt x="21600" y="0"/>
                  </a:lnTo>
                  <a:lnTo>
                    <a:pt x="0" y="9943"/>
                  </a:lnTo>
                  <a:lnTo>
                    <a:pt x="3951" y="21600"/>
                  </a:lnTo>
                  <a:lnTo>
                    <a:pt x="21600" y="7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8089D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7985125" y="5002212"/>
              <a:ext cx="1155700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54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0" y="2359025"/>
              <a:ext cx="7985125" cy="2652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30"/>
                  </a:moveTo>
                  <a:lnTo>
                    <a:pt x="21600" y="21600"/>
                  </a:lnTo>
                  <a:lnTo>
                    <a:pt x="21600" y="21522"/>
                  </a:lnTo>
                  <a:lnTo>
                    <a:pt x="0" y="0"/>
                  </a:lnTo>
                  <a:lnTo>
                    <a:pt x="0" y="9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3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7985125" y="4840287"/>
              <a:ext cx="1155700" cy="50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1192"/>
                  </a:lnTo>
                  <a:lnTo>
                    <a:pt x="0" y="0"/>
                  </a:lnTo>
                  <a:lnTo>
                    <a:pt x="0" y="3668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1454150"/>
              <a:ext cx="7985125" cy="347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909"/>
                  </a:moveTo>
                  <a:lnTo>
                    <a:pt x="21600" y="21600"/>
                  </a:lnTo>
                  <a:lnTo>
                    <a:pt x="21600" y="21067"/>
                  </a:lnTo>
                  <a:lnTo>
                    <a:pt x="0" y="0"/>
                  </a:lnTo>
                  <a:lnTo>
                    <a:pt x="0" y="39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3641725" y="0"/>
              <a:ext cx="5014913" cy="4325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477" y="21600"/>
                  </a:lnTo>
                  <a:lnTo>
                    <a:pt x="21600" y="21418"/>
                  </a:lnTo>
                  <a:lnTo>
                    <a:pt x="69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A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8628062" y="4289425"/>
              <a:ext cx="512763" cy="474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18999"/>
                  </a:lnTo>
                  <a:lnTo>
                    <a:pt x="1204" y="0"/>
                  </a:lnTo>
                  <a:lnTo>
                    <a:pt x="0" y="1662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F0F9F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>
              <a:off x="8694737" y="4108450"/>
              <a:ext cx="446088" cy="53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11155"/>
                  </a:lnTo>
                  <a:lnTo>
                    <a:pt x="7379" y="0"/>
                  </a:lnTo>
                  <a:lnTo>
                    <a:pt x="0" y="580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>
              <a:off x="3895725" y="0"/>
              <a:ext cx="4951413" cy="4251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936" y="21600"/>
                  </a:lnTo>
                  <a:lnTo>
                    <a:pt x="21600" y="20875"/>
                  </a:lnTo>
                  <a:lnTo>
                    <a:pt x="265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6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8931275" y="4022725"/>
              <a:ext cx="209550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4940300" y="0"/>
              <a:ext cx="3990975" cy="4022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56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E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5537200" y="0"/>
              <a:ext cx="3489325" cy="393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482" y="21600"/>
                  </a:lnTo>
                  <a:lnTo>
                    <a:pt x="21600" y="21548"/>
                  </a:lnTo>
                  <a:lnTo>
                    <a:pt x="311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64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9007475" y="3927475"/>
              <a:ext cx="133350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250"/>
                  </a:lnTo>
                  <a:lnTo>
                    <a:pt x="3086" y="0"/>
                  </a:lnTo>
                  <a:lnTo>
                    <a:pt x="0" y="135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1717A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8894762" y="1349375"/>
              <a:ext cx="246063" cy="819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8540"/>
                  </a:lnTo>
                  <a:lnTo>
                    <a:pt x="10730" y="0"/>
                  </a:lnTo>
                  <a:lnTo>
                    <a:pt x="0" y="8037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8107362" y="0"/>
              <a:ext cx="909638" cy="1654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702" y="21600"/>
                  </a:lnTo>
                  <a:lnTo>
                    <a:pt x="21600" y="17624"/>
                  </a:lnTo>
                  <a:lnTo>
                    <a:pt x="9445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8589962" y="0"/>
              <a:ext cx="541338" cy="1263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21" y="0"/>
                  </a:moveTo>
                  <a:lnTo>
                    <a:pt x="0" y="0"/>
                  </a:lnTo>
                  <a:lnTo>
                    <a:pt x="18179" y="21600"/>
                  </a:lnTo>
                  <a:lnTo>
                    <a:pt x="21600" y="17697"/>
                  </a:lnTo>
                  <a:lnTo>
                    <a:pt x="912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59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9045575" y="1036637"/>
              <a:ext cx="95250" cy="493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969"/>
                  </a:moveTo>
                  <a:lnTo>
                    <a:pt x="21600" y="21600"/>
                  </a:lnTo>
                  <a:lnTo>
                    <a:pt x="21600" y="415"/>
                  </a:lnTo>
                  <a:lnTo>
                    <a:pt x="19440" y="0"/>
                  </a:lnTo>
                  <a:lnTo>
                    <a:pt x="0" y="9969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3175" y="2541587"/>
              <a:ext cx="9131300" cy="295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299"/>
                  </a:moveTo>
                  <a:lnTo>
                    <a:pt x="21600" y="21600"/>
                  </a:lnTo>
                  <a:lnTo>
                    <a:pt x="21600" y="21252"/>
                  </a:lnTo>
                  <a:lnTo>
                    <a:pt x="0" y="0"/>
                  </a:lnTo>
                  <a:lnTo>
                    <a:pt x="0" y="429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1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9134475" y="5529262"/>
              <a:ext cx="9525" cy="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8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3175" y="3416300"/>
              <a:ext cx="9131300" cy="212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913"/>
                  </a:moveTo>
                  <a:lnTo>
                    <a:pt x="21600" y="21600"/>
                  </a:lnTo>
                  <a:lnTo>
                    <a:pt x="21600" y="21503"/>
                  </a:lnTo>
                  <a:lnTo>
                    <a:pt x="0" y="0"/>
                  </a:lnTo>
                  <a:lnTo>
                    <a:pt x="0" y="591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3175" y="5043487"/>
              <a:ext cx="9131300" cy="657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504"/>
                  </a:moveTo>
                  <a:lnTo>
                    <a:pt x="21600" y="21600"/>
                  </a:lnTo>
                  <a:lnTo>
                    <a:pt x="21600" y="20974"/>
                  </a:lnTo>
                  <a:lnTo>
                    <a:pt x="0" y="0"/>
                  </a:lnTo>
                  <a:lnTo>
                    <a:pt x="0" y="250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1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2058987" y="0"/>
              <a:ext cx="7075488" cy="5043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437"/>
                  </a:lnTo>
                  <a:lnTo>
                    <a:pt x="60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A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>
              <a:off x="5272087" y="0"/>
              <a:ext cx="3862388" cy="4149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50"/>
                  </a:lnTo>
                  <a:lnTo>
                    <a:pt x="58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1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>
              <a:off x="6270625" y="0"/>
              <a:ext cx="2863850" cy="391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2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19706"/>
                  </a:lnTo>
                  <a:lnTo>
                    <a:pt x="21528" y="19706"/>
                  </a:lnTo>
                  <a:lnTo>
                    <a:pt x="582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64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>
              <a:off x="7173912" y="0"/>
              <a:ext cx="1960563" cy="3292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225"/>
                  </a:lnTo>
                  <a:lnTo>
                    <a:pt x="73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8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>
              <a:off x="7451725" y="0"/>
              <a:ext cx="1682750" cy="307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33"/>
                  </a:lnTo>
                  <a:lnTo>
                    <a:pt x="110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>
              <a:off x="7907337" y="0"/>
              <a:ext cx="1227138" cy="2360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816"/>
                  </a:moveTo>
                  <a:lnTo>
                    <a:pt x="1177" y="0"/>
                  </a:lnTo>
                  <a:lnTo>
                    <a:pt x="0" y="0"/>
                  </a:lnTo>
                  <a:lnTo>
                    <a:pt x="21600" y="21600"/>
                  </a:lnTo>
                  <a:lnTo>
                    <a:pt x="2160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8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" name="Group 40"/>
            <p:cNvGrpSpPr/>
            <p:nvPr/>
          </p:nvGrpSpPr>
          <p:grpSpPr>
            <a:xfrm>
              <a:off x="-1" y="2590800"/>
              <a:ext cx="9140826" cy="2949575"/>
              <a:chOff x="0" y="0"/>
              <a:chExt cx="9140825" cy="2949575"/>
            </a:xfrm>
          </p:grpSpPr>
          <p:sp>
            <p:nvSpPr>
              <p:cNvPr id="38" name="Shape 38"/>
              <p:cNvSpPr/>
              <p:nvPr/>
            </p:nvSpPr>
            <p:spPr>
              <a:xfrm>
                <a:off x="-1" y="0"/>
                <a:ext cx="5826127" cy="2084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6021"/>
                    </a:lnTo>
                    <a:lnTo>
                      <a:pt x="21458" y="21600"/>
                    </a:lnTo>
                    <a:lnTo>
                      <a:pt x="21529" y="20317"/>
                    </a:lnTo>
                    <a:lnTo>
                      <a:pt x="21600" y="1913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6F"/>
                  </a:gs>
                  <a:gs pos="100000">
                    <a:srgbClr val="000099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914400">
                  <a:defRPr>
                    <a:solidFill>
                      <a:srgbClr val="FFFFFF"/>
                    </a:solidFill>
                  </a:defRPr>
                </a:pPr>
                <a:endParaRPr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Shape 39"/>
              <p:cNvSpPr/>
              <p:nvPr/>
            </p:nvSpPr>
            <p:spPr>
              <a:xfrm>
                <a:off x="5788025" y="1846262"/>
                <a:ext cx="3352800" cy="1103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668"/>
                    </a:moveTo>
                    <a:lnTo>
                      <a:pt x="246" y="0"/>
                    </a:lnTo>
                    <a:lnTo>
                      <a:pt x="123" y="2238"/>
                    </a:lnTo>
                    <a:lnTo>
                      <a:pt x="0" y="4662"/>
                    </a:lnTo>
                    <a:lnTo>
                      <a:pt x="21600" y="21600"/>
                    </a:lnTo>
                    <a:lnTo>
                      <a:pt x="21600" y="2066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99"/>
                  </a:gs>
                  <a:gs pos="100000">
                    <a:srgbClr val="1717A3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914400">
                  <a:defRPr>
                    <a:solidFill>
                      <a:srgbClr val="FFFFFF"/>
                    </a:solidFill>
                  </a:defRPr>
                </a:pPr>
                <a:endParaRPr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6553200" y="6436583"/>
            <a:ext cx="2133600" cy="264255"/>
          </a:xfrm>
          <a:prstGeom prst="rect">
            <a:avLst/>
          </a:prstGeom>
          <a:ln w="12700">
            <a:miter lim="400000"/>
          </a:ln>
        </p:spPr>
        <p:txBody>
          <a:bodyPr lIns="45719" rIns="45719" anchor="b">
            <a:spAutoFit/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pPr defTabSz="914400"/>
            <a:fld id="{86CB4B4D-7CA3-9044-876B-883B54F8677D}" type="slidenum">
              <a:rPr kern="0">
                <a:latin typeface="Arial"/>
                <a:ea typeface="Arial"/>
                <a:cs typeface="Arial"/>
                <a:sym typeface="Arial"/>
              </a:rPr>
              <a:pPr defTabSz="914400"/>
              <a:t>‹N°›</a:t>
            </a:fld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457200" y="98425"/>
            <a:ext cx="8229600" cy="1501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du titre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>
              <a:buBlip>
                <a:blip r:embed="rId11"/>
              </a:buBlip>
            </a:lvl1pPr>
            <a:lvl3pPr>
              <a:buBlip>
                <a:blip r:embed="rId12"/>
              </a:buBlip>
            </a:lvl3pPr>
            <a:lvl5pPr>
              <a:buBlip>
                <a:blip r:embed="rId11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5436394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ransition spd="med"/>
  <p:hf sldNum="0" hdr="0" dt="0"/>
  <p:txStyles>
    <p:titleStyle>
      <a:lvl1pPr algn="ctr">
        <a:defRPr sz="44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1pPr>
      <a:lvl2pPr algn="ctr">
        <a:defRPr sz="44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2pPr>
      <a:lvl3pPr algn="ctr">
        <a:defRPr sz="44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3pPr>
      <a:lvl4pPr algn="ctr">
        <a:defRPr sz="44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4pPr>
      <a:lvl5pPr algn="ctr">
        <a:defRPr sz="44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5pPr>
      <a:lvl6pPr indent="457200" algn="ctr">
        <a:defRPr sz="44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6pPr>
      <a:lvl7pPr indent="914400" algn="ctr">
        <a:defRPr sz="44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7pPr>
      <a:lvl8pPr indent="1371600" algn="ctr">
        <a:defRPr sz="44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8pPr>
      <a:lvl9pPr indent="1828800" algn="ctr">
        <a:defRPr sz="44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90000"/>
        <a:buBlip>
          <a:blip r:embed="rId11"/>
        </a:buBlip>
        <a:defRPr sz="32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90000"/>
        <a:buBlip>
          <a:blip r:embed="rId12"/>
        </a:buBlip>
        <a:defRPr sz="32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90000"/>
        <a:buBlip>
          <a:blip r:embed="rId11"/>
        </a:buBlip>
        <a:defRPr sz="32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90000"/>
        <a:buBlip>
          <a:blip r:embed="rId13"/>
        </a:buBlip>
        <a:defRPr sz="32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90000"/>
        <a:buBlip>
          <a:blip r:embed="rId13"/>
        </a:buBlip>
        <a:defRPr sz="32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90000"/>
        <a:buBlip>
          <a:blip r:embed="rId13"/>
        </a:buBlip>
        <a:defRPr sz="32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90000"/>
        <a:buBlip>
          <a:blip r:embed="rId13"/>
        </a:buBlip>
        <a:defRPr sz="3200">
          <a:solidFill>
            <a:srgbClr val="FFFFFF"/>
          </a:solidFill>
          <a:effectLst>
            <a:outerShdw blurRad="12700" dist="25400" dir="2700000" rotWithShape="0">
              <a:srgbClr val="000000"/>
            </a:outerShdw>
          </a:effectLst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latin typeface="+mn-lt"/>
          <a:ea typeface="+mn-ea"/>
          <a:cs typeface="+mn-cs"/>
          <a:sym typeface="Arial"/>
        </a:defRPr>
      </a:lvl1pPr>
      <a:lvl2pPr indent="457200" algn="r">
        <a:defRPr sz="120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latin typeface="+mn-lt"/>
          <a:ea typeface="+mn-ea"/>
          <a:cs typeface="+mn-cs"/>
          <a:sym typeface="Arial"/>
        </a:defRPr>
      </a:lvl2pPr>
      <a:lvl3pPr indent="914400" algn="r">
        <a:defRPr sz="120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latin typeface="+mn-lt"/>
          <a:ea typeface="+mn-ea"/>
          <a:cs typeface="+mn-cs"/>
          <a:sym typeface="Arial"/>
        </a:defRPr>
      </a:lvl3pPr>
      <a:lvl4pPr indent="1371600" algn="r">
        <a:defRPr sz="120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latin typeface="+mn-lt"/>
          <a:ea typeface="+mn-ea"/>
          <a:cs typeface="+mn-cs"/>
          <a:sym typeface="Arial"/>
        </a:defRPr>
      </a:lvl4pPr>
      <a:lvl5pPr indent="1828800" algn="r">
        <a:defRPr sz="120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latin typeface="+mn-lt"/>
          <a:ea typeface="+mn-ea"/>
          <a:cs typeface="+mn-cs"/>
          <a:sym typeface="Arial"/>
        </a:defRPr>
      </a:lvl5pPr>
      <a:lvl6pPr algn="r">
        <a:defRPr sz="120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latin typeface="+mn-lt"/>
          <a:ea typeface="+mn-ea"/>
          <a:cs typeface="+mn-cs"/>
          <a:sym typeface="Arial"/>
        </a:defRPr>
      </a:lvl6pPr>
      <a:lvl7pPr algn="r">
        <a:defRPr sz="120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latin typeface="+mn-lt"/>
          <a:ea typeface="+mn-ea"/>
          <a:cs typeface="+mn-cs"/>
          <a:sym typeface="Arial"/>
        </a:defRPr>
      </a:lvl7pPr>
      <a:lvl8pPr algn="r">
        <a:defRPr sz="120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latin typeface="+mn-lt"/>
          <a:ea typeface="+mn-ea"/>
          <a:cs typeface="+mn-cs"/>
          <a:sym typeface="Arial"/>
        </a:defRPr>
      </a:lvl8pPr>
      <a:lvl9pPr algn="r">
        <a:defRPr sz="120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1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698887" y="1295400"/>
            <a:ext cx="7173849" cy="0"/>
          </a:xfrm>
          <a:prstGeom prst="line">
            <a:avLst/>
          </a:prstGeom>
          <a:ln w="57150" cap="rnd" cmpd="sng">
            <a:solidFill>
              <a:srgbClr val="3D7CC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7872734" y="872641"/>
            <a:ext cx="642246" cy="419889"/>
          </a:xfrm>
          <a:prstGeom prst="line">
            <a:avLst/>
          </a:prstGeom>
          <a:ln w="57150" cap="rnd" cmpd="sng">
            <a:solidFill>
              <a:srgbClr val="1A86D0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9182" y="1"/>
            <a:ext cx="1" cy="1286937"/>
          </a:xfrm>
          <a:prstGeom prst="line">
            <a:avLst/>
          </a:prstGeom>
          <a:ln w="57150" cap="rnd" cmpd="sng">
            <a:solidFill>
              <a:srgbClr val="3D7CC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29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SzPct val="100000"/>
        <a:buFont typeface="Arial"/>
        <a:buChar char="■"/>
        <a:defRPr sz="20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3D7CC9"/>
        </a:buClr>
        <a:buFont typeface="Arial Italic"/>
        <a:buChar char="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0" algn="l" defTabSz="457200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3D7CC9"/>
        </a:buClr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ECADD-0352-A743-A048-89A72C9CF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7EE7F0-8DBA-1641-952E-DED14766C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54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>
                <a:solidFill>
                  <a:srgbClr val="3667FF"/>
                </a:solidFill>
              </a:rPr>
              <a:t>La vulnérabilité, une clé d’analyse </a:t>
            </a:r>
          </a:p>
          <a:p>
            <a:pPr marL="0" indent="0" algn="ctr">
              <a:buNone/>
            </a:pPr>
            <a:r>
              <a:rPr lang="fr-FR" dirty="0">
                <a:solidFill>
                  <a:srgbClr val="3667FF"/>
                </a:solidFill>
              </a:rPr>
              <a:t>de la pertinence des pratiques professionnelles</a:t>
            </a:r>
          </a:p>
          <a:p>
            <a:pPr marL="0" indent="0" algn="ctr">
              <a:buNone/>
            </a:pPr>
            <a:r>
              <a:rPr lang="fr-FR" dirty="0">
                <a:solidFill>
                  <a:srgbClr val="3667FF"/>
                </a:solidFill>
              </a:rPr>
              <a:t> d’accompagnement et d’inclusion scolaire. </a:t>
            </a:r>
            <a:br>
              <a:rPr lang="fr-FR" dirty="0">
                <a:solidFill>
                  <a:srgbClr val="3667FF"/>
                </a:solidFill>
              </a:rPr>
            </a:br>
            <a:endParaRPr lang="fr-FR" dirty="0">
              <a:solidFill>
                <a:srgbClr val="3667FF"/>
              </a:solidFill>
            </a:endParaRPr>
          </a:p>
          <a:p>
            <a:pPr marL="0" indent="0" algn="ctr">
              <a:buNone/>
            </a:pPr>
            <a:endParaRPr lang="fr-FR" dirty="0">
              <a:solidFill>
                <a:srgbClr val="3667FF"/>
              </a:solidFill>
            </a:endParaRPr>
          </a:p>
          <a:p>
            <a:pPr marL="0" indent="0" algn="ctr">
              <a:buNone/>
            </a:pPr>
            <a:r>
              <a:rPr lang="fr-FR" sz="2000" b="1" dirty="0"/>
              <a:t>Christophe MARSOLLIER</a:t>
            </a:r>
          </a:p>
          <a:p>
            <a:pPr marL="0" indent="0" algn="ctr">
              <a:buNone/>
            </a:pPr>
            <a:endParaRPr lang="fr-FR" sz="2000" dirty="0"/>
          </a:p>
          <a:p>
            <a:pPr marL="0" indent="0" algn="ctr">
              <a:buNone/>
            </a:pPr>
            <a:endParaRPr lang="fr-FR" sz="2000" dirty="0"/>
          </a:p>
          <a:p>
            <a:pPr marL="0" indent="0" algn="ctr">
              <a:buNone/>
            </a:pPr>
            <a:endParaRPr lang="fr-FR" sz="2000" dirty="0"/>
          </a:p>
          <a:p>
            <a:pPr marL="0" indent="0" algn="ctr">
              <a:buNone/>
            </a:pPr>
            <a:r>
              <a:rPr lang="fr-FR" sz="2000" dirty="0"/>
              <a:t> DSDEN des Yvelines et </a:t>
            </a:r>
            <a:r>
              <a:rPr lang="fr-FR" sz="2000" dirty="0" err="1"/>
              <a:t>Canopé</a:t>
            </a:r>
            <a:endParaRPr lang="fr-FR" sz="2000" dirty="0"/>
          </a:p>
          <a:p>
            <a:pPr marL="0" indent="0" algn="ctr">
              <a:buNone/>
            </a:pPr>
            <a:r>
              <a:rPr lang="fr-FR" sz="2000" dirty="0"/>
              <a:t>7 octobre 2020</a:t>
            </a:r>
          </a:p>
          <a:p>
            <a:pPr marL="0" indent="0" algn="ctr">
              <a:buNone/>
            </a:pPr>
            <a:endParaRPr lang="fr-FR" sz="2000" dirty="0"/>
          </a:p>
          <a:p>
            <a:pPr marL="0" indent="0" algn="ctr">
              <a:buNone/>
            </a:pPr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ACEC1B4-7BA2-8041-9C86-7CCC9ADB7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482" y="4600088"/>
            <a:ext cx="2492351" cy="58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94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/>
          <p:cNvSpPr>
            <a:spLocks noChangeArrowheads="1"/>
          </p:cNvSpPr>
          <p:nvPr/>
        </p:nvSpPr>
        <p:spPr bwMode="auto">
          <a:xfrm>
            <a:off x="250825" y="404813"/>
            <a:ext cx="8642350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800" dirty="0">
                <a:solidFill>
                  <a:srgbClr val="3366FF"/>
                </a:solidFill>
              </a:rPr>
              <a:t>Des problématiques comportementales, symptômes de mal-être et de vulnérabilité</a:t>
            </a:r>
          </a:p>
          <a:p>
            <a:pPr algn="just"/>
            <a:endParaRPr lang="fr-FR" dirty="0"/>
          </a:p>
          <a:p>
            <a:pPr algn="just"/>
            <a:endParaRPr lang="fr-FR" sz="800" dirty="0"/>
          </a:p>
          <a:p>
            <a:pPr algn="just"/>
            <a:endParaRPr lang="fr-FR" sz="800" dirty="0"/>
          </a:p>
          <a:p>
            <a:pPr algn="just"/>
            <a:endParaRPr lang="fr-FR" sz="800" dirty="0"/>
          </a:p>
          <a:p>
            <a:pPr algn="just"/>
            <a:r>
              <a:rPr lang="fr-FR" b="1" dirty="0">
                <a:solidFill>
                  <a:srgbClr val="FF0000"/>
                </a:solidFill>
              </a:rPr>
              <a:t>- Absentéisme</a:t>
            </a:r>
            <a:r>
              <a:rPr lang="fr-FR" dirty="0">
                <a:solidFill>
                  <a:srgbClr val="FF0000"/>
                </a:solidFill>
              </a:rPr>
              <a:t> perlé ou massif, </a:t>
            </a:r>
            <a:r>
              <a:rPr lang="fr-FR" b="1" dirty="0">
                <a:solidFill>
                  <a:srgbClr val="FF0000"/>
                </a:solidFill>
              </a:rPr>
              <a:t>décrochage</a:t>
            </a:r>
            <a:r>
              <a:rPr lang="fr-FR" dirty="0">
                <a:solidFill>
                  <a:srgbClr val="FF0000"/>
                </a:solidFill>
              </a:rPr>
              <a:t> (PISA 2015 ; </a:t>
            </a:r>
            <a:r>
              <a:rPr lang="fr-FR" dirty="0" err="1">
                <a:solidFill>
                  <a:srgbClr val="FF0000"/>
                </a:solidFill>
              </a:rPr>
              <a:t>Céreq</a:t>
            </a:r>
            <a:r>
              <a:rPr lang="fr-FR" dirty="0">
                <a:solidFill>
                  <a:srgbClr val="FF0000"/>
                </a:solidFill>
              </a:rPr>
              <a:t>, 2019 ; PY Bernard 2019)</a:t>
            </a:r>
          </a:p>
          <a:p>
            <a:pPr algn="just">
              <a:buFontTx/>
              <a:buChar char="-"/>
            </a:pPr>
            <a:r>
              <a:rPr lang="fr-FR" b="1" dirty="0">
                <a:solidFill>
                  <a:srgbClr val="FF0000"/>
                </a:solidFill>
              </a:rPr>
              <a:t> Incivilités</a:t>
            </a:r>
            <a:r>
              <a:rPr lang="fr-FR" dirty="0">
                <a:solidFill>
                  <a:srgbClr val="FF0000"/>
                </a:solidFill>
              </a:rPr>
              <a:t> aux abords et dans les établissements (vol, dégradation, etc.) (DEPP 2017)</a:t>
            </a:r>
            <a:endParaRPr lang="fr-FR" b="1" dirty="0">
              <a:solidFill>
                <a:srgbClr val="FF0000"/>
              </a:solidFill>
            </a:endParaRPr>
          </a:p>
          <a:p>
            <a:pPr algn="just">
              <a:buFontTx/>
              <a:buChar char="-"/>
            </a:pPr>
            <a:r>
              <a:rPr lang="fr-FR" b="1" dirty="0">
                <a:solidFill>
                  <a:srgbClr val="FF0000"/>
                </a:solidFill>
              </a:rPr>
              <a:t> violences</a:t>
            </a:r>
            <a:r>
              <a:rPr lang="fr-FR" dirty="0">
                <a:solidFill>
                  <a:srgbClr val="FF0000"/>
                </a:solidFill>
              </a:rPr>
              <a:t> et </a:t>
            </a:r>
            <a:r>
              <a:rPr lang="fr-FR" b="1" dirty="0" err="1">
                <a:solidFill>
                  <a:srgbClr val="FF0000"/>
                </a:solidFill>
              </a:rPr>
              <a:t>microviolences</a:t>
            </a:r>
            <a:r>
              <a:rPr lang="fr-FR" dirty="0">
                <a:solidFill>
                  <a:srgbClr val="FF0000"/>
                </a:solidFill>
              </a:rPr>
              <a:t>, </a:t>
            </a:r>
            <a:r>
              <a:rPr lang="fr-FR" b="1" dirty="0">
                <a:solidFill>
                  <a:srgbClr val="FF0000"/>
                </a:solidFill>
              </a:rPr>
              <a:t>harcèlement</a:t>
            </a:r>
            <a:r>
              <a:rPr lang="fr-FR" dirty="0">
                <a:solidFill>
                  <a:srgbClr val="FF0000"/>
                </a:solidFill>
              </a:rPr>
              <a:t> : (insulte, vol, discrimination, etc.) (DEPP, 2017)</a:t>
            </a:r>
          </a:p>
          <a:p>
            <a:pPr algn="just"/>
            <a:r>
              <a:rPr lang="fr-FR" b="1" dirty="0">
                <a:solidFill>
                  <a:srgbClr val="FF0000"/>
                </a:solidFill>
              </a:rPr>
              <a:t>- </a:t>
            </a:r>
            <a:r>
              <a:rPr lang="fr-FR" b="1" dirty="0" err="1">
                <a:solidFill>
                  <a:srgbClr val="FF0000"/>
                </a:solidFill>
              </a:rPr>
              <a:t>Cyberviolences</a:t>
            </a:r>
            <a:r>
              <a:rPr lang="fr-FR" b="1" dirty="0">
                <a:solidFill>
                  <a:srgbClr val="FF0000"/>
                </a:solidFill>
              </a:rPr>
              <a:t>, harcèlement </a:t>
            </a:r>
            <a:r>
              <a:rPr lang="fr-FR" dirty="0">
                <a:solidFill>
                  <a:srgbClr val="FF0000"/>
                </a:solidFill>
              </a:rPr>
              <a:t>sur les réseaux sociaux (insulte, </a:t>
            </a:r>
            <a:r>
              <a:rPr lang="fr-FR" dirty="0" err="1">
                <a:solidFill>
                  <a:srgbClr val="FF0000"/>
                </a:solidFill>
              </a:rPr>
              <a:t>sexting</a:t>
            </a:r>
            <a:r>
              <a:rPr lang="fr-FR" dirty="0">
                <a:solidFill>
                  <a:srgbClr val="FF0000"/>
                </a:solidFill>
              </a:rPr>
              <a:t>, etc.) (DEPP, 2017)</a:t>
            </a:r>
            <a:endParaRPr lang="fr-FR" altLang="ja-JP" dirty="0">
              <a:solidFill>
                <a:srgbClr val="FF0000"/>
              </a:solidFill>
            </a:endParaRPr>
          </a:p>
          <a:p>
            <a:pPr algn="just">
              <a:buFontTx/>
              <a:buChar char="-"/>
            </a:pPr>
            <a:r>
              <a:rPr lang="fr-FR" b="1" dirty="0"/>
              <a:t> Addictions, alcoolisation </a:t>
            </a:r>
            <a:endParaRPr lang="fr-FR" dirty="0"/>
          </a:p>
          <a:p>
            <a:pPr algn="just">
              <a:buFontTx/>
              <a:buChar char="-"/>
            </a:pPr>
            <a:r>
              <a:rPr lang="fr-FR" b="1" dirty="0">
                <a:solidFill>
                  <a:srgbClr val="FF0000"/>
                </a:solidFill>
              </a:rPr>
              <a:t> Radicalisation </a:t>
            </a:r>
            <a:r>
              <a:rPr lang="fr-FR" dirty="0">
                <a:solidFill>
                  <a:srgbClr val="FF0000"/>
                </a:solidFill>
              </a:rPr>
              <a:t>(croyances, représentations) (Bodin et al., 2005)</a:t>
            </a:r>
          </a:p>
          <a:p>
            <a:pPr algn="just">
              <a:buFontTx/>
              <a:buChar char="-"/>
            </a:pPr>
            <a:r>
              <a:rPr lang="fr-FR" b="1" dirty="0"/>
              <a:t> Egalité des droits et de traitement F/G </a:t>
            </a:r>
            <a:endParaRPr lang="fr-FR" dirty="0"/>
          </a:p>
          <a:p>
            <a:pPr algn="just">
              <a:buFontTx/>
              <a:buChar char="-"/>
            </a:pPr>
            <a:r>
              <a:rPr lang="fr-FR" dirty="0"/>
              <a:t> </a:t>
            </a:r>
            <a:r>
              <a:rPr lang="fr-FR" b="1" dirty="0"/>
              <a:t>Suicides</a:t>
            </a:r>
            <a:r>
              <a:rPr lang="fr-FR" dirty="0"/>
              <a:t> et </a:t>
            </a:r>
            <a:r>
              <a:rPr lang="fr-FR" b="1" dirty="0"/>
              <a:t>tentatives de suicide </a:t>
            </a:r>
          </a:p>
          <a:p>
            <a:pPr algn="just">
              <a:buFontTx/>
              <a:buChar char="-"/>
            </a:pPr>
            <a:r>
              <a:rPr lang="fr-FR" b="1" dirty="0"/>
              <a:t> </a:t>
            </a:r>
            <a:r>
              <a:rPr lang="fr-FR" b="1" dirty="0">
                <a:solidFill>
                  <a:srgbClr val="FF0000"/>
                </a:solidFill>
              </a:rPr>
              <a:t>Conduites alimentaires</a:t>
            </a:r>
            <a:r>
              <a:rPr lang="fr-FR" dirty="0">
                <a:solidFill>
                  <a:srgbClr val="FF0000"/>
                </a:solidFill>
              </a:rPr>
              <a:t>  (D. </a:t>
            </a:r>
            <a:r>
              <a:rPr lang="fr-FR" dirty="0" err="1">
                <a:solidFill>
                  <a:srgbClr val="FF0000"/>
                </a:solidFill>
              </a:rPr>
              <a:t>Poission</a:t>
            </a:r>
            <a:r>
              <a:rPr lang="fr-FR" dirty="0">
                <a:solidFill>
                  <a:srgbClr val="FF0000"/>
                </a:solidFill>
              </a:rPr>
              <a:t>, 2008 ; F. Régnier, 2011)</a:t>
            </a:r>
          </a:p>
          <a:p>
            <a:pPr algn="just">
              <a:buFontTx/>
              <a:buChar char="-"/>
            </a:pPr>
            <a:r>
              <a:rPr lang="fr-FR" b="1" dirty="0">
                <a:solidFill>
                  <a:srgbClr val="FF0000"/>
                </a:solidFill>
              </a:rPr>
              <a:t> Jeux dangereux </a:t>
            </a:r>
            <a:r>
              <a:rPr lang="fr-FR" dirty="0">
                <a:solidFill>
                  <a:srgbClr val="FF0000"/>
                </a:solidFill>
              </a:rPr>
              <a:t>(DEPP, 2017)</a:t>
            </a:r>
          </a:p>
          <a:p>
            <a:pPr algn="just">
              <a:buFontTx/>
              <a:buChar char="-"/>
            </a:pPr>
            <a:r>
              <a:rPr lang="fr-FR" b="1" dirty="0"/>
              <a:t> MST </a:t>
            </a:r>
            <a:endParaRPr lang="fr-FR" dirty="0"/>
          </a:p>
          <a:p>
            <a:pPr algn="just"/>
            <a:r>
              <a:rPr lang="fr-FR" dirty="0"/>
              <a:t>------------------------------------------------------------------------------------------------------------------------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La recherche scientifique montre que de nombreuses problématiques comportementales des élèves sont </a:t>
            </a:r>
            <a:r>
              <a:rPr lang="fr-FR" u="sng" dirty="0">
                <a:solidFill>
                  <a:srgbClr val="FF0000"/>
                </a:solidFill>
              </a:rPr>
              <a:t>plus fréquentes dans les milieux défavorisés </a:t>
            </a:r>
            <a:endParaRPr lang="fr-FR" sz="1400" b="1" dirty="0">
              <a:solidFill>
                <a:srgbClr val="FF0000"/>
              </a:solidFill>
            </a:endParaRPr>
          </a:p>
          <a:p>
            <a:pPr algn="ctr"/>
            <a:endParaRPr lang="fr-FR" dirty="0"/>
          </a:p>
          <a:p>
            <a:pPr lvl="0" algn="ctr"/>
            <a:r>
              <a:rPr lang="fr-FR" sz="1200" dirty="0">
                <a:solidFill>
                  <a:prstClr val="black">
                    <a:tint val="75000"/>
                  </a:prstClr>
                </a:solidFill>
              </a:rPr>
              <a:t>Christophe MARSOLLIER, IGÉSR, 2020</a:t>
            </a:r>
          </a:p>
          <a:p>
            <a:pPr algn="ctr"/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801086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931416-E8EE-5D40-8B7B-440F9C4F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solidFill>
                  <a:srgbClr val="3667FF"/>
                </a:solidFill>
              </a:rPr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6285AB-2D36-1144-8E2A-DA7EF0EEB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solidFill>
                  <a:schemeClr val="bg1">
                    <a:lumMod val="85000"/>
                  </a:schemeClr>
                </a:solidFill>
              </a:rPr>
              <a:t>Sens et enjeux de la vulnérabilité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Connaître les facteurs de vulnérabilité pour mieux comprendre ce que vivent les élèves</a:t>
            </a:r>
          </a:p>
          <a:p>
            <a:pPr marL="0" indent="0">
              <a:buNone/>
            </a:pPr>
            <a:endParaRPr lang="fr-FR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sz="2400" dirty="0">
                <a:solidFill>
                  <a:schemeClr val="bg1">
                    <a:lumMod val="85000"/>
                  </a:schemeClr>
                </a:solidFill>
              </a:rPr>
              <a:t>Accueillir les émotions et accéder aux besoins fondamentaux</a:t>
            </a:r>
          </a:p>
          <a:p>
            <a:pPr marL="0" indent="0">
              <a:buNone/>
            </a:pPr>
            <a:endParaRPr lang="fr-FR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sz="2400" dirty="0">
                <a:solidFill>
                  <a:schemeClr val="bg1">
                    <a:lumMod val="85000"/>
                  </a:schemeClr>
                </a:solidFill>
              </a:rPr>
              <a:t>Repérer les signes de vulnérabilité et renforcer la résilience pour favoriser l’inclusion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F2355CD-885A-4042-A1AF-E6E9A6BDB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Christophe MARSOLLIER, IGÉSR, 2020</a:t>
            </a:r>
          </a:p>
        </p:txBody>
      </p:sp>
    </p:spTree>
    <p:extLst>
      <p:ext uri="{BB962C8B-B14F-4D97-AF65-F5344CB8AC3E}">
        <p14:creationId xmlns:p14="http://schemas.microsoft.com/office/powerpoint/2010/main" val="4181966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FBDDFE-F303-BA43-AFF7-E0E126B6D6F9}"/>
              </a:ext>
            </a:extLst>
          </p:cNvPr>
          <p:cNvSpPr/>
          <p:nvPr/>
        </p:nvSpPr>
        <p:spPr>
          <a:xfrm>
            <a:off x="300254" y="989704"/>
            <a:ext cx="8499502" cy="1247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BB14F8-623B-564C-AC6D-E37D55381074}"/>
              </a:ext>
            </a:extLst>
          </p:cNvPr>
          <p:cNvSpPr/>
          <p:nvPr/>
        </p:nvSpPr>
        <p:spPr>
          <a:xfrm>
            <a:off x="364879" y="4151034"/>
            <a:ext cx="8499503" cy="22053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FC37A60-29E3-A54A-B1E5-DE4B5C55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28" y="218364"/>
            <a:ext cx="8250072" cy="1199274"/>
          </a:xfrm>
        </p:spPr>
        <p:txBody>
          <a:bodyPr>
            <a:normAutofit fontScale="90000"/>
          </a:bodyPr>
          <a:lstStyle/>
          <a:p>
            <a:r>
              <a:rPr lang="fr-FR" sz="3100" dirty="0">
                <a:solidFill>
                  <a:srgbClr val="3667FF"/>
                </a:solidFill>
              </a:rPr>
              <a:t>Les expériences d’adversité, facteurs de vulnérabilité </a:t>
            </a:r>
            <a:br>
              <a:rPr lang="fr-FR" sz="3100" dirty="0">
                <a:solidFill>
                  <a:srgbClr val="3667FF"/>
                </a:solidFill>
              </a:rPr>
            </a:br>
            <a:r>
              <a:rPr lang="fr-FR" sz="1600" dirty="0">
                <a:solidFill>
                  <a:srgbClr val="3667FF"/>
                </a:solidFill>
              </a:rPr>
              <a:t>(Dr. Nadine Burke Haris, 2014)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3EDB4C-53F2-B748-9F68-E2E18886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82" y="982639"/>
            <a:ext cx="8358692" cy="600501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b="1" dirty="0"/>
              <a:t>L’exposition antérieure à des expériences d’adversité (AEA) </a:t>
            </a:r>
            <a:r>
              <a:rPr lang="fr-FR" sz="2900" b="1" dirty="0"/>
              <a:t>(</a:t>
            </a:r>
            <a:r>
              <a:rPr lang="fr-FR" sz="2900" dirty="0"/>
              <a:t>abus physiques, émotionnels ou sexuels ; la négligence physique ou émotionnelle ; maladie mentale d’un parent, sa dépendance ou son incarcération ; </a:t>
            </a:r>
            <a:r>
              <a:rPr lang="fr-FR" sz="2900" b="1" dirty="0">
                <a:solidFill>
                  <a:srgbClr val="3667FF"/>
                </a:solidFill>
              </a:rPr>
              <a:t>VEO</a:t>
            </a:r>
            <a:r>
              <a:rPr lang="fr-FR" sz="2900" dirty="0"/>
              <a:t>) </a:t>
            </a:r>
            <a:r>
              <a:rPr lang="fr-FR" b="1" dirty="0"/>
              <a:t>est l’une des plus grandes menaces de santé publiqu</a:t>
            </a:r>
            <a:r>
              <a:rPr lang="fr-FR" dirty="0"/>
              <a:t>e car elle affecte le développement du cerveau et du corps des enfants </a:t>
            </a:r>
            <a:r>
              <a:rPr lang="fr-FR" sz="2500" dirty="0"/>
              <a:t>(Dr. Vince </a:t>
            </a:r>
            <a:r>
              <a:rPr lang="fr-FR" sz="2500" dirty="0" err="1"/>
              <a:t>Felitti</a:t>
            </a:r>
            <a:r>
              <a:rPr lang="fr-FR" sz="2500" dirty="0"/>
              <a:t> du kaiser et Dr. Bob Anda)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67% de la population a vécu au moins une AEA. </a:t>
            </a:r>
          </a:p>
          <a:p>
            <a:r>
              <a:rPr lang="fr-FR" dirty="0"/>
              <a:t>12,6% a vécu (se souvient … avoir vécu) au moins 4 AEA, soit une pers. sur 8.</a:t>
            </a:r>
          </a:p>
          <a:p>
            <a:r>
              <a:rPr lang="fr-FR" dirty="0"/>
              <a:t>Or, </a:t>
            </a:r>
            <a:r>
              <a:rPr lang="fr-FR" b="1" dirty="0"/>
              <a:t>plus l’exposition au nombre d’AEA est élevé plus le risque de problème de santé physique et mentale est élevé</a:t>
            </a:r>
            <a:r>
              <a:rPr lang="fr-FR" dirty="0"/>
              <a:t>. Une personne ayant vécu plus de 4 AEA a 4,5 fois plus de risques de faire une dépression et 12 fois plus de risques de faire une tentative de suicide. </a:t>
            </a:r>
            <a:r>
              <a:rPr lang="fr-FR" u="sng" dirty="0">
                <a:solidFill>
                  <a:srgbClr val="FF0000"/>
                </a:solidFill>
              </a:rPr>
              <a:t>Qu’en est-il en matière de scolarité 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L’exposition </a:t>
            </a:r>
            <a:r>
              <a:rPr lang="fr-FR" b="1" dirty="0"/>
              <a:t>précoce</a:t>
            </a:r>
            <a:r>
              <a:rPr lang="fr-FR" dirty="0"/>
              <a:t> </a:t>
            </a:r>
            <a:r>
              <a:rPr lang="fr-FR" u="sng" dirty="0"/>
              <a:t>à l’adversité</a:t>
            </a:r>
            <a:r>
              <a:rPr lang="fr-FR" dirty="0"/>
              <a:t> affecte la </a:t>
            </a:r>
            <a:r>
              <a:rPr lang="fr-FR" b="1" dirty="0"/>
              <a:t>santé</a:t>
            </a:r>
            <a:r>
              <a:rPr lang="fr-FR" dirty="0"/>
              <a:t> et la </a:t>
            </a:r>
            <a:r>
              <a:rPr lang="fr-FR" b="1" dirty="0"/>
              <a:t>résilience</a:t>
            </a:r>
            <a:r>
              <a:rPr lang="fr-FR" dirty="0"/>
              <a:t> (scolaire puis professionnelle) </a:t>
            </a:r>
            <a:r>
              <a:rPr lang="fr-FR" b="1" dirty="0"/>
              <a:t>pour toute la vie</a:t>
            </a:r>
            <a:r>
              <a:rPr lang="fr-FR" dirty="0"/>
              <a:t> car elle affecte le noyau </a:t>
            </a:r>
            <a:r>
              <a:rPr lang="fr-FR" dirty="0" err="1"/>
              <a:t>accumbens</a:t>
            </a:r>
            <a:r>
              <a:rPr lang="fr-FR" dirty="0"/>
              <a:t>, le centre du plaisir et de la récompense, le cortex préfrontal, amygdale cérébrale ; cela inhibe le cortex préfrontal ; le centre (les grandes surrénales qui libèrent les hormones du stress (adrénaline et cortisol) de réponse au stress  qui gouverne notre réaction au stress et permet de lutter ou de </a:t>
            </a:r>
            <a:r>
              <a:rPr lang="fr-FR" dirty="0" err="1"/>
              <a:t>fuire</a:t>
            </a:r>
            <a:r>
              <a:rPr lang="fr-FR" dirty="0"/>
              <a:t>. Ils sont </a:t>
            </a:r>
            <a:r>
              <a:rPr lang="fr-FR" dirty="0" err="1"/>
              <a:t>bcp</a:t>
            </a:r>
            <a:r>
              <a:rPr lang="fr-FR" dirty="0"/>
              <a:t> plus exposés à des comportements à risques. </a:t>
            </a:r>
            <a:r>
              <a:rPr lang="fr-FR" b="1" dirty="0"/>
              <a:t>Les enfants sont très sensibles à la </a:t>
            </a:r>
            <a:r>
              <a:rPr lang="fr-FR" b="1" dirty="0" err="1"/>
              <a:t>surractivité</a:t>
            </a:r>
            <a:r>
              <a:rPr lang="fr-FR" b="1" dirty="0"/>
              <a:t> répétée </a:t>
            </a:r>
            <a:r>
              <a:rPr lang="fr-FR" dirty="0"/>
              <a:t>des zones du cerveau mobilisées par </a:t>
            </a:r>
            <a:r>
              <a:rPr lang="fr-FR" b="1" dirty="0"/>
              <a:t>le stress, la peur.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4CB4727-0558-F24E-BE57-2887D6D27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30388" cy="365125"/>
          </a:xfrm>
        </p:spPr>
        <p:txBody>
          <a:bodyPr/>
          <a:lstStyle/>
          <a:p>
            <a:r>
              <a:rPr lang="fr-FR" dirty="0"/>
              <a:t>Christophe MARSOLLIER, IGÉSR, 2020</a:t>
            </a:r>
          </a:p>
        </p:txBody>
      </p:sp>
    </p:spTree>
    <p:extLst>
      <p:ext uri="{BB962C8B-B14F-4D97-AF65-F5344CB8AC3E}">
        <p14:creationId xmlns:p14="http://schemas.microsoft.com/office/powerpoint/2010/main" val="114925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EA3CB64-9A1C-B14D-8773-B136E5E87B93}"/>
              </a:ext>
            </a:extLst>
          </p:cNvPr>
          <p:cNvSpPr/>
          <p:nvPr/>
        </p:nvSpPr>
        <p:spPr>
          <a:xfrm>
            <a:off x="236668" y="274638"/>
            <a:ext cx="8450133" cy="5163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824AF8-C240-494B-97EC-C85C65EFBFD2}"/>
              </a:ext>
            </a:extLst>
          </p:cNvPr>
          <p:cNvSpPr/>
          <p:nvPr/>
        </p:nvSpPr>
        <p:spPr>
          <a:xfrm>
            <a:off x="212606" y="903641"/>
            <a:ext cx="8573845" cy="16345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D08188-0E19-1649-8727-2EB1CD5FA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05" y="199333"/>
            <a:ext cx="8573845" cy="6035039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2200" b="1" dirty="0"/>
              <a:t>« L'autorité parentale s'exerce sans violences physiques ou psychologiques. »</a:t>
            </a:r>
          </a:p>
          <a:p>
            <a:pPr marL="0" indent="0">
              <a:buNone/>
            </a:pPr>
            <a:r>
              <a:rPr lang="fr-FR" sz="1500" dirty="0"/>
              <a:t>La LOI n° 2019-721 </a:t>
            </a:r>
            <a:r>
              <a:rPr lang="fr-FR" sz="1500" b="1" dirty="0">
                <a:solidFill>
                  <a:srgbClr val="FF0000"/>
                </a:solidFill>
              </a:rPr>
              <a:t>du 10 juillet 2019</a:t>
            </a:r>
            <a:r>
              <a:rPr lang="fr-FR" sz="1500" dirty="0"/>
              <a:t> relative à l</a:t>
            </a:r>
            <a:r>
              <a:rPr lang="fr-FR" sz="1500" dirty="0">
                <a:solidFill>
                  <a:srgbClr val="FF0000"/>
                </a:solidFill>
              </a:rPr>
              <a:t>'interdiction des violences éducatives ordinaires </a:t>
            </a:r>
          </a:p>
          <a:p>
            <a:pPr marL="0" indent="0">
              <a:buNone/>
            </a:pPr>
            <a:endParaRPr lang="fr-FR" sz="15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sz="2000" u="sng" dirty="0"/>
              <a:t>La violence éducative ordinaire (VEO) comprend </a:t>
            </a:r>
            <a:r>
              <a:rPr lang="fr-FR" sz="2000" dirty="0"/>
              <a:t>: les coups (claques, fessées), contraintes physiques, les </a:t>
            </a:r>
            <a:r>
              <a:rPr lang="fr-FR" sz="2000" b="1" dirty="0"/>
              <a:t>humiliations verbales </a:t>
            </a:r>
            <a:r>
              <a:rPr lang="fr-FR" sz="2000" b="1" dirty="0" err="1"/>
              <a:t>répétées</a:t>
            </a:r>
            <a:r>
              <a:rPr lang="fr-FR" sz="2000" dirty="0"/>
              <a:t>, les </a:t>
            </a:r>
            <a:r>
              <a:rPr lang="fr-FR" sz="2000" b="1" dirty="0"/>
              <a:t>menaces</a:t>
            </a:r>
            <a:r>
              <a:rPr lang="fr-FR" sz="2000" dirty="0"/>
              <a:t>, la </a:t>
            </a:r>
            <a:r>
              <a:rPr lang="fr-FR" sz="2000" b="1" dirty="0"/>
              <a:t>marginalisation</a:t>
            </a:r>
            <a:r>
              <a:rPr lang="fr-FR" sz="2000" dirty="0"/>
              <a:t>, la </a:t>
            </a:r>
            <a:r>
              <a:rPr lang="fr-FR" sz="2000" b="1" dirty="0" err="1"/>
              <a:t>dévalorisation</a:t>
            </a:r>
            <a:r>
              <a:rPr lang="fr-FR" sz="2000" b="1" dirty="0"/>
              <a:t> </a:t>
            </a:r>
            <a:r>
              <a:rPr lang="fr-FR" sz="2000" b="1" dirty="0" err="1"/>
              <a:t>systématique</a:t>
            </a:r>
            <a:r>
              <a:rPr lang="fr-FR" sz="2000" dirty="0"/>
              <a:t>, les </a:t>
            </a:r>
            <a:r>
              <a:rPr lang="fr-FR" sz="2000" b="1" dirty="0"/>
              <a:t>exigences excessives et </a:t>
            </a:r>
            <a:r>
              <a:rPr lang="fr-FR" sz="2000" b="1" dirty="0" err="1"/>
              <a:t>disproportionnées</a:t>
            </a:r>
            <a:r>
              <a:rPr lang="fr-FR" sz="2000" b="1" dirty="0"/>
              <a:t> </a:t>
            </a:r>
            <a:r>
              <a:rPr lang="fr-FR" sz="2000" dirty="0"/>
              <a:t>par rapport à l’</a:t>
            </a:r>
            <a:r>
              <a:rPr lang="fr-FR" sz="2000" dirty="0" err="1"/>
              <a:t>âge</a:t>
            </a:r>
            <a:r>
              <a:rPr lang="fr-FR" sz="2000" dirty="0"/>
              <a:t> de l’enfant, les consignes et injonctions </a:t>
            </a:r>
            <a:r>
              <a:rPr lang="fr-FR" sz="2000" dirty="0" err="1"/>
              <a:t>éducatives</a:t>
            </a:r>
            <a:r>
              <a:rPr lang="fr-FR" sz="2000" dirty="0"/>
              <a:t> </a:t>
            </a:r>
            <a:r>
              <a:rPr lang="fr-FR" sz="2000" b="1" dirty="0"/>
              <a:t>contradictoires</a:t>
            </a:r>
            <a:r>
              <a:rPr lang="fr-FR" sz="2000" dirty="0"/>
              <a:t> ou </a:t>
            </a:r>
            <a:r>
              <a:rPr lang="fr-FR" sz="2000" b="1" dirty="0"/>
              <a:t>impossibles à respecter. </a:t>
            </a:r>
          </a:p>
          <a:p>
            <a:pPr marL="0" indent="0" algn="ctr">
              <a:buNone/>
            </a:pPr>
            <a:endParaRPr lang="fr-FR" sz="1200" dirty="0"/>
          </a:p>
          <a:p>
            <a:r>
              <a:rPr lang="fr-FR" sz="2200" dirty="0"/>
              <a:t>Les violences </a:t>
            </a:r>
            <a:r>
              <a:rPr lang="fr-FR" sz="2200" dirty="0" err="1"/>
              <a:t>éducatives</a:t>
            </a:r>
            <a:r>
              <a:rPr lang="fr-FR" sz="2200" dirty="0"/>
              <a:t> ordinaires sont peu visible : </a:t>
            </a:r>
            <a:r>
              <a:rPr lang="fr-FR" sz="2200" b="1" dirty="0"/>
              <a:t>un tabou aux </a:t>
            </a:r>
            <a:r>
              <a:rPr lang="fr-FR" sz="2200" b="1" dirty="0" err="1"/>
              <a:t>conséquences</a:t>
            </a:r>
            <a:r>
              <a:rPr lang="fr-FR" sz="2200" b="1" dirty="0"/>
              <a:t> </a:t>
            </a:r>
            <a:r>
              <a:rPr lang="fr-FR" sz="2200" b="1" dirty="0" err="1"/>
              <a:t>néfastes</a:t>
            </a:r>
            <a:r>
              <a:rPr lang="fr-FR" sz="2200" b="1" dirty="0"/>
              <a:t> </a:t>
            </a:r>
            <a:r>
              <a:rPr lang="fr-FR" sz="2200" dirty="0"/>
              <a:t>sur le </a:t>
            </a:r>
            <a:r>
              <a:rPr lang="fr-FR" sz="2200" dirty="0" err="1"/>
              <a:t>développement</a:t>
            </a:r>
            <a:r>
              <a:rPr lang="fr-FR" sz="2200" dirty="0"/>
              <a:t> des enfants</a:t>
            </a:r>
          </a:p>
          <a:p>
            <a:r>
              <a:rPr lang="fr-FR" sz="2200" dirty="0"/>
              <a:t>Des violences </a:t>
            </a:r>
            <a:r>
              <a:rPr lang="fr-FR" sz="2200" b="1" dirty="0" err="1"/>
              <a:t>cachées</a:t>
            </a:r>
            <a:r>
              <a:rPr lang="fr-FR" sz="2200" dirty="0"/>
              <a:t>, </a:t>
            </a:r>
            <a:r>
              <a:rPr lang="fr-FR" sz="2200" b="1" dirty="0"/>
              <a:t>difficiles à connaitre et à mesurer  </a:t>
            </a:r>
            <a:r>
              <a:rPr lang="fr-FR" sz="1700" b="1" dirty="0"/>
              <a:t>(</a:t>
            </a:r>
            <a:r>
              <a:rPr lang="fr-FR" sz="1700" dirty="0"/>
              <a:t>Sur 33 877 appels </a:t>
            </a:r>
            <a:r>
              <a:rPr lang="fr-FR" sz="1700" dirty="0" err="1"/>
              <a:t>traités</a:t>
            </a:r>
            <a:r>
              <a:rPr lang="fr-FR" sz="1700" dirty="0"/>
              <a:t> en 2017</a:t>
            </a:r>
            <a:r>
              <a:rPr lang="fr-FR" sz="1700" u="sng" dirty="0"/>
              <a:t>, l’auteur </a:t>
            </a:r>
            <a:r>
              <a:rPr lang="fr-FR" sz="1700" u="sng" dirty="0" err="1"/>
              <a:t>présume</a:t>
            </a:r>
            <a:r>
              <a:rPr lang="fr-FR" sz="1700" u="sng" dirty="0"/>
              <a:t>́ appartient à la famille proche dans 90 % des cas</a:t>
            </a:r>
            <a:r>
              <a:rPr lang="fr-FR" sz="1700" dirty="0"/>
              <a:t>)</a:t>
            </a:r>
            <a:endParaRPr lang="fr-FR" sz="1700" b="1" dirty="0"/>
          </a:p>
          <a:p>
            <a:r>
              <a:rPr lang="fr-FR" sz="2200" dirty="0"/>
              <a:t>Des violences qui peuvent avoir des </a:t>
            </a:r>
            <a:r>
              <a:rPr lang="fr-FR" sz="2200" b="1" dirty="0" err="1"/>
              <a:t>conséquences</a:t>
            </a:r>
            <a:r>
              <a:rPr lang="fr-FR" sz="2200" b="1" dirty="0"/>
              <a:t> </a:t>
            </a:r>
            <a:r>
              <a:rPr lang="fr-FR" sz="2200" b="1" dirty="0" err="1"/>
              <a:t>préjudiciables</a:t>
            </a:r>
            <a:r>
              <a:rPr lang="fr-FR" sz="2200" b="1" dirty="0"/>
              <a:t> au bon </a:t>
            </a:r>
            <a:r>
              <a:rPr lang="fr-FR" sz="2200" b="1" dirty="0" err="1"/>
              <a:t>développement</a:t>
            </a:r>
            <a:r>
              <a:rPr lang="fr-FR" sz="2200" b="1" dirty="0"/>
              <a:t> des enfants et à leur santé    </a:t>
            </a:r>
          </a:p>
          <a:p>
            <a:pPr marL="0" indent="0" algn="r">
              <a:buNone/>
            </a:pPr>
            <a:r>
              <a:rPr lang="fr-FR" sz="1400" dirty="0"/>
              <a:t>(Rapport du Gouvernement au Parlement relatif aux violences </a:t>
            </a:r>
            <a:r>
              <a:rPr lang="fr-FR" sz="1400" dirty="0" err="1"/>
              <a:t>éducatives</a:t>
            </a:r>
            <a:r>
              <a:rPr lang="fr-FR" sz="1400" dirty="0"/>
              <a:t>, août 2019)</a:t>
            </a:r>
          </a:p>
          <a:p>
            <a:pPr marL="0" indent="0" algn="ctr">
              <a:buNone/>
            </a:pPr>
            <a:endParaRPr lang="fr-FR" sz="2000" dirty="0"/>
          </a:p>
          <a:p>
            <a:pPr marL="0" indent="0" algn="just">
              <a:buNone/>
            </a:pPr>
            <a:r>
              <a:rPr lang="fr-FR" sz="1800" dirty="0"/>
              <a:t>La loi n°2019-721 du 10 juillet 2019 relative à l’interdiction des violences </a:t>
            </a:r>
            <a:r>
              <a:rPr lang="fr-FR" sz="1800" dirty="0" err="1"/>
              <a:t>éducatives</a:t>
            </a:r>
            <a:r>
              <a:rPr lang="fr-FR" sz="1800" dirty="0"/>
              <a:t> ordinaires a modifié le contenu de la formation pour </a:t>
            </a:r>
            <a:r>
              <a:rPr lang="fr-FR" sz="1800" b="1" dirty="0"/>
              <a:t>former davantage les professionnels à la </a:t>
            </a:r>
            <a:r>
              <a:rPr lang="fr-FR" sz="1800" b="1" dirty="0" err="1"/>
              <a:t>prévention</a:t>
            </a:r>
            <a:r>
              <a:rPr lang="fr-FR" sz="1800" b="1" dirty="0"/>
              <a:t> </a:t>
            </a:r>
            <a:r>
              <a:rPr lang="fr-FR" sz="1800" dirty="0"/>
              <a:t>des violences </a:t>
            </a:r>
            <a:r>
              <a:rPr lang="fr-FR" sz="1800" dirty="0" err="1"/>
              <a:t>éducatives</a:t>
            </a:r>
            <a:r>
              <a:rPr lang="fr-FR" sz="1800" dirty="0"/>
              <a:t> ordinaires</a:t>
            </a:r>
            <a:endParaRPr lang="fr-FR" sz="2000" b="1" dirty="0"/>
          </a:p>
          <a:p>
            <a:pPr marL="0" indent="0" algn="ctr">
              <a:buNone/>
            </a:pPr>
            <a:endParaRPr lang="fr-FR" sz="2000" b="1" dirty="0"/>
          </a:p>
          <a:p>
            <a:pPr marL="0" lvl="0" indent="0" algn="ctr">
              <a:spcBef>
                <a:spcPts val="0"/>
              </a:spcBef>
              <a:buNone/>
            </a:pPr>
            <a:r>
              <a:rPr lang="fr-FR" sz="1200" dirty="0">
                <a:solidFill>
                  <a:prstClr val="black">
                    <a:tint val="75000"/>
                  </a:prstClr>
                </a:solidFill>
              </a:rPr>
              <a:t>Christophe MARSOLLIER, IGÉSR,  2020</a:t>
            </a:r>
          </a:p>
          <a:p>
            <a:pPr marL="0" indent="0" algn="just">
              <a:buNone/>
            </a:pPr>
            <a:endParaRPr lang="fr-FR" sz="2000" dirty="0"/>
          </a:p>
          <a:p>
            <a:pPr marL="0" indent="0" algn="just">
              <a:buNone/>
            </a:pPr>
            <a:endParaRPr lang="fr-FR" sz="2000" b="1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48E2C98-5B46-3948-87E8-7866BCC84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41064" y="182880"/>
            <a:ext cx="8245737" cy="9175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531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467" y="274638"/>
            <a:ext cx="8922887" cy="542372"/>
          </a:xfrm>
        </p:spPr>
        <p:txBody>
          <a:bodyPr>
            <a:normAutofit fontScale="90000"/>
          </a:bodyPr>
          <a:lstStyle/>
          <a:p>
            <a:r>
              <a:rPr lang="fr-FR" sz="3000" dirty="0">
                <a:solidFill>
                  <a:srgbClr val="3366FF"/>
                </a:solidFill>
              </a:rPr>
              <a:t>Les apports des neurosciences affectives et sociales </a:t>
            </a:r>
            <a:r>
              <a:rPr lang="fr-FR" sz="1600" dirty="0">
                <a:solidFill>
                  <a:srgbClr val="3366FF"/>
                </a:solidFill>
              </a:rPr>
              <a:t>(C. Gueguen, 2014)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2023" y="879174"/>
            <a:ext cx="8685523" cy="6124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- L</a:t>
            </a:r>
            <a:r>
              <a:rPr lang="fr-FR" u="sng" dirty="0"/>
              <a:t>es premières années de vie</a:t>
            </a:r>
            <a:r>
              <a:rPr lang="fr-FR" dirty="0"/>
              <a:t>, le cerveau est très </a:t>
            </a:r>
            <a:r>
              <a:rPr lang="fr-FR" b="1" dirty="0"/>
              <a:t>vulnérable</a:t>
            </a:r>
            <a:r>
              <a:rPr lang="fr-FR" dirty="0"/>
              <a:t>. </a:t>
            </a:r>
          </a:p>
          <a:p>
            <a:endParaRPr lang="fr-FR" sz="800" dirty="0"/>
          </a:p>
          <a:p>
            <a:r>
              <a:rPr lang="fr-FR" b="1" dirty="0"/>
              <a:t>- L’amygdale cérébrale</a:t>
            </a:r>
            <a:r>
              <a:rPr lang="fr-FR" dirty="0"/>
              <a:t>, centre de la peur, est </a:t>
            </a:r>
            <a:r>
              <a:rPr lang="fr-FR" b="1" dirty="0"/>
              <a:t>parfaitement </a:t>
            </a:r>
          </a:p>
          <a:p>
            <a:r>
              <a:rPr lang="fr-FR" b="1" dirty="0"/>
              <a:t>mature dès la naissance : « </a:t>
            </a:r>
            <a:r>
              <a:rPr lang="fr-FR" dirty="0"/>
              <a:t>plaque tournante des émotions </a:t>
            </a:r>
            <a:endParaRPr lang="fr-FR" b="1" dirty="0"/>
          </a:p>
          <a:p>
            <a:r>
              <a:rPr lang="fr-FR" dirty="0"/>
              <a:t>et des relations sociales. Elle les garde en mémoire… » </a:t>
            </a:r>
          </a:p>
          <a:p>
            <a:r>
              <a:rPr lang="fr-FR" dirty="0"/>
              <a:t>et aide à mobiliser nos ressources pour éviter le danger.</a:t>
            </a:r>
          </a:p>
          <a:p>
            <a:endParaRPr lang="fr-FR" sz="800" dirty="0"/>
          </a:p>
          <a:p>
            <a:r>
              <a:rPr lang="fr-FR" b="1" dirty="0"/>
              <a:t>- L’hippocampe</a:t>
            </a:r>
            <a:r>
              <a:rPr lang="fr-FR" dirty="0"/>
              <a:t> joue un rôle important dans la mémoire et les apprentissages.</a:t>
            </a:r>
          </a:p>
          <a:p>
            <a:r>
              <a:rPr lang="fr-FR" dirty="0"/>
              <a:t>La construction des capacités de régulation des comportements émotionnels et sociaux, dans le cortex </a:t>
            </a:r>
            <a:r>
              <a:rPr lang="fr-FR" dirty="0" err="1"/>
              <a:t>orbitofrontal</a:t>
            </a:r>
            <a:r>
              <a:rPr lang="fr-FR" dirty="0"/>
              <a:t> (COF), </a:t>
            </a:r>
            <a:r>
              <a:rPr lang="fr-FR" u="sng" dirty="0"/>
              <a:t>ne s’achève qu’à la fin de l’adolescence. </a:t>
            </a:r>
            <a:r>
              <a:rPr lang="fr-FR" b="1" dirty="0"/>
              <a:t>Or le COF permet d’avoir de l’empathie, de comprendre les émotions d’autrui, de réguler des différends de manière éthique et responsable, et aussi d’éprouver de la compassion.</a:t>
            </a:r>
            <a:r>
              <a:rPr lang="fr-FR" dirty="0"/>
              <a:t>  </a:t>
            </a:r>
          </a:p>
          <a:p>
            <a:endParaRPr lang="fr-FR" sz="800" b="1" u="sng" dirty="0"/>
          </a:p>
          <a:p>
            <a:r>
              <a:rPr lang="fr-FR" b="1" u="sng" dirty="0">
                <a:solidFill>
                  <a:srgbClr val="FF0000"/>
                </a:solidFill>
              </a:rPr>
              <a:t>Les conséquences d’une violence éducative ordinaire </a:t>
            </a:r>
            <a:r>
              <a:rPr lang="fr-FR" dirty="0">
                <a:solidFill>
                  <a:srgbClr val="FF0000"/>
                </a:solidFill>
              </a:rPr>
              <a:t>(VEO) </a:t>
            </a:r>
            <a:r>
              <a:rPr lang="fr-FR" u="sng" dirty="0">
                <a:solidFill>
                  <a:srgbClr val="FF0000"/>
                </a:solidFill>
              </a:rPr>
              <a:t> </a:t>
            </a:r>
            <a:r>
              <a:rPr lang="fr-FR" b="1" u="sng" dirty="0">
                <a:solidFill>
                  <a:srgbClr val="FF0000"/>
                </a:solidFill>
              </a:rPr>
              <a:t>répétée </a:t>
            </a:r>
            <a:r>
              <a:rPr lang="fr-FR" u="sng" dirty="0">
                <a:solidFill>
                  <a:srgbClr val="FF0000"/>
                </a:solidFill>
              </a:rPr>
              <a:t>chez l’enfant </a:t>
            </a:r>
            <a:r>
              <a:rPr lang="fr-FR" dirty="0">
                <a:solidFill>
                  <a:srgbClr val="FF0000"/>
                </a:solidFill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FF0000"/>
                </a:solidFill>
              </a:rPr>
              <a:t>diminution de l’hippocampe et hyperactivité de l’amygdale </a:t>
            </a:r>
            <a:r>
              <a:rPr lang="fr-FR" sz="1400" dirty="0"/>
              <a:t>(Martin </a:t>
            </a:r>
            <a:r>
              <a:rPr lang="fr-FR" sz="1400" dirty="0" err="1"/>
              <a:t>Teicher</a:t>
            </a:r>
            <a:r>
              <a:rPr lang="fr-FR" sz="1400" dirty="0"/>
              <a:t>, 2012) 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FF0000"/>
                </a:solidFill>
              </a:rPr>
              <a:t>sous-développement du COF, du cortex temporal droit, des cortex pariétaux, du cervelet et du cortex occipital</a:t>
            </a:r>
            <a:r>
              <a:rPr lang="fr-FR" dirty="0"/>
              <a:t> </a:t>
            </a:r>
            <a:r>
              <a:rPr lang="fr-FR" b="1" dirty="0"/>
              <a:t> </a:t>
            </a:r>
            <a:r>
              <a:rPr lang="fr-FR" sz="1400" dirty="0"/>
              <a:t>(Jamie Hanson 2010, Elisabeth </a:t>
            </a:r>
            <a:r>
              <a:rPr lang="fr-FR" sz="1400" dirty="0" err="1"/>
              <a:t>Gershoff</a:t>
            </a:r>
            <a:r>
              <a:rPr lang="fr-FR" sz="1400" dirty="0"/>
              <a:t> 2012, 11 044 familles)</a:t>
            </a:r>
          </a:p>
          <a:p>
            <a:r>
              <a:rPr lang="fr-FR" b="1" dirty="0">
                <a:solidFill>
                  <a:srgbClr val="FF0000"/>
                </a:solidFill>
              </a:rPr>
              <a:t>&gt;&gt;  instabilité émotionnelle, addictions diverses, troubles de la personnalité, agressivité, perte d’estime de soi, timidité, repli, &gt;&gt; CERCLE VICIEUX de la VEO</a:t>
            </a:r>
          </a:p>
          <a:p>
            <a:endParaRPr lang="fr-FR" sz="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fr-FR" dirty="0">
                <a:solidFill>
                  <a:srgbClr val="3366FF"/>
                </a:solidFill>
              </a:rPr>
              <a:t>Une EXIGENCE BIENVEILLANTE renforce la </a:t>
            </a:r>
            <a:r>
              <a:rPr lang="fr-FR" b="1" dirty="0">
                <a:solidFill>
                  <a:srgbClr val="3366FF"/>
                </a:solidFill>
              </a:rPr>
              <a:t>confiance de soi </a:t>
            </a:r>
            <a:r>
              <a:rPr lang="fr-FR" dirty="0">
                <a:solidFill>
                  <a:srgbClr val="3366FF"/>
                </a:solidFill>
              </a:rPr>
              <a:t>de l’enfant/adolescent :</a:t>
            </a:r>
          </a:p>
          <a:p>
            <a:pPr marL="285750" lvl="0" indent="-285750">
              <a:buFontTx/>
              <a:buChar char="-"/>
            </a:pPr>
            <a:r>
              <a:rPr lang="fr-FR" dirty="0">
                <a:solidFill>
                  <a:srgbClr val="3366FF"/>
                </a:solidFill>
              </a:rPr>
              <a:t>Il développe son COF : il éprouve du plaisir à créer et apprendre </a:t>
            </a:r>
            <a:r>
              <a:rPr lang="fr-FR" sz="1400" dirty="0">
                <a:solidFill>
                  <a:srgbClr val="3366FF"/>
                </a:solidFill>
              </a:rPr>
              <a:t>(Allan </a:t>
            </a:r>
            <a:r>
              <a:rPr lang="fr-FR" sz="1400" dirty="0" err="1">
                <a:solidFill>
                  <a:srgbClr val="3366FF"/>
                </a:solidFill>
              </a:rPr>
              <a:t>Schore</a:t>
            </a:r>
            <a:r>
              <a:rPr lang="fr-FR" sz="1400" dirty="0">
                <a:solidFill>
                  <a:srgbClr val="3366FF"/>
                </a:solidFill>
              </a:rPr>
              <a:t>, 2003)</a:t>
            </a:r>
          </a:p>
          <a:p>
            <a:pPr marL="285750" lvl="0" indent="-285750">
              <a:buFontTx/>
              <a:buChar char="-"/>
            </a:pPr>
            <a:r>
              <a:rPr lang="fr-FR" dirty="0">
                <a:solidFill>
                  <a:srgbClr val="3366FF"/>
                </a:solidFill>
              </a:rPr>
              <a:t>il se rend capable d’agir lui-même avec bienveillance &gt;&gt; </a:t>
            </a:r>
            <a:r>
              <a:rPr lang="fr-FR" b="1" dirty="0">
                <a:solidFill>
                  <a:srgbClr val="3366FF"/>
                </a:solidFill>
              </a:rPr>
              <a:t>CERCLE VERTUEUX éthique</a:t>
            </a:r>
          </a:p>
          <a:p>
            <a:endParaRPr lang="fr-FR" dirty="0"/>
          </a:p>
        </p:txBody>
      </p:sp>
      <p:pic>
        <p:nvPicPr>
          <p:cNvPr id="4" name="Image 3" descr="Capture d’écran 2016-01-11 à 09.23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370" y="879174"/>
            <a:ext cx="2572757" cy="167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8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498520-EA62-7040-AAC9-EE92A1E7FD9C}"/>
              </a:ext>
            </a:extLst>
          </p:cNvPr>
          <p:cNvSpPr/>
          <p:nvPr/>
        </p:nvSpPr>
        <p:spPr>
          <a:xfrm>
            <a:off x="952052" y="6181614"/>
            <a:ext cx="7239896" cy="349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C28E-B4E8-F54E-95DE-8F0E9409C461}"/>
              </a:ext>
            </a:extLst>
          </p:cNvPr>
          <p:cNvSpPr/>
          <p:nvPr/>
        </p:nvSpPr>
        <p:spPr>
          <a:xfrm>
            <a:off x="236668" y="3422207"/>
            <a:ext cx="8670664" cy="645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726519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3366FF"/>
                </a:solidFill>
              </a:rPr>
              <a:t>Les facteurs de </a:t>
            </a:r>
            <a:r>
              <a:rPr lang="fr-FR" sz="2800" b="1" dirty="0">
                <a:solidFill>
                  <a:srgbClr val="3366FF"/>
                </a:solidFill>
              </a:rPr>
              <a:t>vulnérabilité</a:t>
            </a:r>
            <a:r>
              <a:rPr lang="fr-FR" sz="2800" dirty="0">
                <a:solidFill>
                  <a:srgbClr val="3366FF"/>
                </a:solidFill>
              </a:rPr>
              <a:t> </a:t>
            </a:r>
            <a:br>
              <a:rPr lang="fr-FR" sz="2800" dirty="0">
                <a:solidFill>
                  <a:srgbClr val="3366FF"/>
                </a:solidFill>
              </a:rPr>
            </a:br>
            <a:r>
              <a:rPr lang="fr-FR" sz="2800" dirty="0">
                <a:solidFill>
                  <a:srgbClr val="3366FF"/>
                </a:solidFill>
              </a:rPr>
              <a:t>et d’affaiblissement de la </a:t>
            </a:r>
            <a:r>
              <a:rPr lang="fr-FR" sz="2800" b="1" dirty="0">
                <a:solidFill>
                  <a:srgbClr val="3366FF"/>
                </a:solidFill>
              </a:rPr>
              <a:t>résilience </a:t>
            </a:r>
            <a:r>
              <a:rPr lang="fr-FR" sz="2800" dirty="0">
                <a:solidFill>
                  <a:srgbClr val="3366FF"/>
                </a:solidFill>
              </a:rPr>
              <a:t>des jeunes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89744" y="1075765"/>
            <a:ext cx="864793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Facteurs INDIVIDUELS</a:t>
            </a:r>
            <a:r>
              <a:rPr lang="fr-FR" dirty="0"/>
              <a:t> </a:t>
            </a:r>
            <a:r>
              <a:rPr lang="fr-FR" b="1" dirty="0"/>
              <a:t>:  </a:t>
            </a:r>
          </a:p>
          <a:p>
            <a:pPr algn="ctr"/>
            <a:r>
              <a:rPr lang="fr-FR" b="1" dirty="0"/>
              <a:t>sanitaires </a:t>
            </a:r>
            <a:r>
              <a:rPr lang="fr-FR" dirty="0"/>
              <a:t>(santé mentale et physique), </a:t>
            </a:r>
            <a:r>
              <a:rPr lang="fr-FR" b="1" dirty="0"/>
              <a:t>handicap</a:t>
            </a:r>
            <a:r>
              <a:rPr lang="fr-FR" dirty="0"/>
              <a:t>, </a:t>
            </a:r>
            <a:r>
              <a:rPr lang="fr-FR" b="1" dirty="0"/>
              <a:t>identitaires, cognitif</a:t>
            </a:r>
            <a:r>
              <a:rPr lang="fr-FR" dirty="0"/>
              <a:t> (déficience, </a:t>
            </a:r>
            <a:r>
              <a:rPr lang="fr-FR" dirty="0" err="1"/>
              <a:t>dys</a:t>
            </a:r>
            <a:r>
              <a:rPr lang="fr-FR" dirty="0"/>
              <a:t>…)</a:t>
            </a:r>
          </a:p>
          <a:p>
            <a:pPr algn="ctr"/>
            <a:endParaRPr lang="fr-FR" dirty="0"/>
          </a:p>
          <a:p>
            <a:pPr algn="ctr"/>
            <a:r>
              <a:rPr lang="fr-FR" u="sng" dirty="0"/>
              <a:t>Facteurs ENVIRONNEMENTAUX (famille et communauté) </a:t>
            </a:r>
            <a:r>
              <a:rPr lang="fr-FR" dirty="0"/>
              <a:t>:</a:t>
            </a:r>
          </a:p>
          <a:p>
            <a:pPr algn="ctr"/>
            <a:r>
              <a:rPr lang="fr-FR" b="1" dirty="0"/>
              <a:t>quartiers </a:t>
            </a:r>
            <a:r>
              <a:rPr lang="fr-FR" dirty="0"/>
              <a:t>(criminalité, emprise), </a:t>
            </a:r>
            <a:r>
              <a:rPr lang="fr-FR" b="1" dirty="0"/>
              <a:t>éducatifs</a:t>
            </a:r>
            <a:r>
              <a:rPr lang="fr-FR" dirty="0"/>
              <a:t> (humiliations, violence éducative ordinaire (VEO)) </a:t>
            </a:r>
            <a:r>
              <a:rPr lang="fr-FR" b="1" dirty="0"/>
              <a:t>affectifs</a:t>
            </a:r>
            <a:r>
              <a:rPr lang="fr-FR" dirty="0"/>
              <a:t> (tensions familiales, séparation, « abandon », stress),</a:t>
            </a:r>
          </a:p>
          <a:p>
            <a:pPr algn="ctr"/>
            <a:r>
              <a:rPr lang="fr-FR" b="1" dirty="0"/>
              <a:t>économiques</a:t>
            </a:r>
            <a:r>
              <a:rPr lang="fr-FR" dirty="0"/>
              <a:t> (chômage, pauvreté, etc.), </a:t>
            </a:r>
            <a:r>
              <a:rPr lang="fr-FR" b="1" dirty="0"/>
              <a:t>scolaires</a:t>
            </a:r>
            <a:r>
              <a:rPr lang="fr-FR" dirty="0"/>
              <a:t> (échec, climat scolaire</a:t>
            </a:r>
            <a:endParaRPr lang="fr-FR" sz="1200" dirty="0"/>
          </a:p>
          <a:p>
            <a:pPr algn="ctr"/>
            <a:endParaRPr lang="fr-FR" sz="1400" u="sng" dirty="0"/>
          </a:p>
          <a:p>
            <a:pPr algn="ctr"/>
            <a:endParaRPr lang="fr-FR" sz="1400" u="sng" dirty="0"/>
          </a:p>
          <a:p>
            <a:r>
              <a:rPr lang="fr-FR" dirty="0"/>
              <a:t>          </a:t>
            </a:r>
            <a:r>
              <a:rPr lang="fr-FR" u="sng" dirty="0"/>
              <a:t>Blessure, souffrance </a:t>
            </a:r>
            <a:r>
              <a:rPr lang="fr-FR" dirty="0"/>
              <a:t>/un ou plusieurs </a:t>
            </a:r>
            <a:r>
              <a:rPr lang="fr-FR" b="1" dirty="0">
                <a:solidFill>
                  <a:srgbClr val="3667FF"/>
                </a:solidFill>
              </a:rPr>
              <a:t>besoins psychologiques fondamentaux </a:t>
            </a:r>
          </a:p>
          <a:p>
            <a:r>
              <a:rPr lang="fr-FR" b="1" dirty="0"/>
              <a:t> &gt;&gt; prendre en compte</a:t>
            </a:r>
            <a:r>
              <a:rPr lang="fr-FR" dirty="0"/>
              <a:t> les </a:t>
            </a:r>
            <a:r>
              <a:rPr lang="fr-FR" b="1" dirty="0"/>
              <a:t>besoins éducatifs particuliers </a:t>
            </a:r>
            <a:r>
              <a:rPr lang="fr-FR" dirty="0"/>
              <a:t>et pas seulement les troubles</a:t>
            </a:r>
          </a:p>
          <a:p>
            <a:pPr algn="ctr"/>
            <a:endParaRPr lang="fr-FR" dirty="0"/>
          </a:p>
          <a:p>
            <a:pPr algn="ctr"/>
            <a:endParaRPr lang="fr-FR" sz="800" dirty="0"/>
          </a:p>
          <a:p>
            <a:pPr algn="ctr"/>
            <a:r>
              <a:rPr lang="fr-FR" u="sng" dirty="0"/>
              <a:t>Fragilisation du rapport </a:t>
            </a:r>
            <a:r>
              <a:rPr lang="fr-FR" dirty="0"/>
              <a:t>aux autres, à l’école, au savoir </a:t>
            </a:r>
          </a:p>
          <a:p>
            <a:pPr algn="ctr"/>
            <a:endParaRPr lang="fr-FR" u="sng" dirty="0"/>
          </a:p>
          <a:p>
            <a:pPr algn="ctr"/>
            <a:endParaRPr lang="fr-FR" sz="1400" dirty="0"/>
          </a:p>
          <a:p>
            <a:pPr lvl="1" algn="ctr"/>
            <a:r>
              <a:rPr lang="fr-FR" dirty="0"/>
              <a:t>    </a:t>
            </a:r>
            <a:r>
              <a:rPr lang="fr-FR" i="1" u="sng" dirty="0"/>
              <a:t>Vulnérabilité </a:t>
            </a:r>
            <a:r>
              <a:rPr lang="fr-FR" b="1" u="sng" dirty="0"/>
              <a:t>: </a:t>
            </a:r>
            <a:r>
              <a:rPr lang="fr-FR" b="1" dirty="0"/>
              <a:t>Cognitive</a:t>
            </a:r>
            <a:r>
              <a:rPr lang="fr-FR" dirty="0"/>
              <a:t> (confiance en soi, sécurité / nouveau)</a:t>
            </a:r>
          </a:p>
          <a:p>
            <a:pPr lvl="1" algn="ctr"/>
            <a:r>
              <a:rPr lang="fr-FR" b="1" dirty="0"/>
              <a:t>Psychosociale</a:t>
            </a:r>
            <a:r>
              <a:rPr lang="fr-FR" dirty="0"/>
              <a:t> (reconnaissance, écoute, appartenance)</a:t>
            </a:r>
          </a:p>
          <a:p>
            <a:pPr algn="ctr"/>
            <a:endParaRPr lang="fr-FR" sz="1200" dirty="0"/>
          </a:p>
          <a:p>
            <a:pPr lvl="1" algn="ctr"/>
            <a:endParaRPr lang="fr-FR" dirty="0"/>
          </a:p>
          <a:p>
            <a:pPr algn="ctr"/>
            <a:r>
              <a:rPr lang="fr-FR" u="sng" dirty="0"/>
              <a:t>Baisse </a:t>
            </a:r>
            <a:r>
              <a:rPr lang="fr-FR" b="1" u="sng" dirty="0"/>
              <a:t>de la « résilience » </a:t>
            </a:r>
            <a:endParaRPr lang="fr-FR" dirty="0"/>
          </a:p>
          <a:p>
            <a:pPr lvl="1" algn="ctr"/>
            <a:endParaRPr lang="fr-FR" dirty="0"/>
          </a:p>
          <a:p>
            <a:pPr lvl="1" algn="ctr"/>
            <a:endParaRPr lang="fr-FR" dirty="0"/>
          </a:p>
          <a:p>
            <a:pPr lvl="1" algn="ctr"/>
            <a:endParaRPr lang="fr-FR" dirty="0"/>
          </a:p>
          <a:p>
            <a:pPr lvl="1" algn="ctr"/>
            <a:endParaRPr lang="fr-FR" dirty="0"/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5" name="Flèche vers le bas 4"/>
          <p:cNvSpPr/>
          <p:nvPr/>
        </p:nvSpPr>
        <p:spPr>
          <a:xfrm>
            <a:off x="4264363" y="4736422"/>
            <a:ext cx="514267" cy="4618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>
            <a:off x="4264363" y="5733094"/>
            <a:ext cx="514267" cy="4618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>
            <a:off x="4264365" y="4030543"/>
            <a:ext cx="514267" cy="4618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B10C1B-E5CD-964C-8203-ABAE2FB5C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9527" y="6531086"/>
            <a:ext cx="6057806" cy="198680"/>
          </a:xfrm>
        </p:spPr>
        <p:txBody>
          <a:bodyPr/>
          <a:lstStyle/>
          <a:p>
            <a:pPr algn="r"/>
            <a:endParaRPr lang="fr-FR" dirty="0"/>
          </a:p>
          <a:p>
            <a:pPr algn="r"/>
            <a:r>
              <a:rPr lang="fr-FR" dirty="0"/>
              <a:t>Christophe MARSOLLIER,  2020   </a:t>
            </a:r>
          </a:p>
        </p:txBody>
      </p:sp>
      <p:sp>
        <p:nvSpPr>
          <p:cNvPr id="9" name="Flèche vers le bas 8">
            <a:extLst>
              <a:ext uri="{FF2B5EF4-FFF2-40B4-BE49-F238E27FC236}">
                <a16:creationId xmlns:a16="http://schemas.microsoft.com/office/drawing/2014/main" id="{EA1353B0-DC66-164D-94C8-F7C2A9CECD4F}"/>
              </a:ext>
            </a:extLst>
          </p:cNvPr>
          <p:cNvSpPr/>
          <p:nvPr/>
        </p:nvSpPr>
        <p:spPr>
          <a:xfrm>
            <a:off x="4273272" y="2989368"/>
            <a:ext cx="514267" cy="4618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34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EE2579-DB26-424D-BE3F-B6D53AE92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solidFill>
                  <a:srgbClr val="1212FF"/>
                </a:solidFill>
              </a:rPr>
              <a:t>Sens de la notion de « besoin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A06E74-622D-AA4D-9A62-ED0558410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77" y="1600200"/>
            <a:ext cx="8651631" cy="49998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dirty="0"/>
              <a:t>Le Larousse (2017) définit le besoin comme</a:t>
            </a:r>
          </a:p>
          <a:p>
            <a:pPr marL="0" indent="0" algn="ctr">
              <a:buNone/>
            </a:pPr>
            <a:r>
              <a:rPr lang="fr-FR" sz="2000" dirty="0"/>
              <a:t> </a:t>
            </a:r>
            <a:r>
              <a:rPr lang="fr-FR" sz="2000" i="1" dirty="0"/>
              <a:t>« l’exigence née d’un sentiment de manque, de privation</a:t>
            </a:r>
          </a:p>
          <a:p>
            <a:pPr marL="0" indent="0" algn="ctr">
              <a:buNone/>
            </a:pPr>
            <a:r>
              <a:rPr lang="fr-FR" sz="2000" i="1" dirty="0"/>
              <a:t> de quelque chose qui est nécessaire à la vie organique. »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Or les besoins d’un individu expriment sa </a:t>
            </a:r>
            <a:r>
              <a:rPr lang="fr-FR" sz="2000" u="sng" dirty="0"/>
              <a:t>dépendance</a:t>
            </a:r>
            <a:r>
              <a:rPr lang="fr-FR" sz="2000" dirty="0"/>
              <a:t> à l’égard de son milieu extérieur </a:t>
            </a:r>
            <a:r>
              <a:rPr lang="fr-FR" sz="1600" dirty="0"/>
              <a:t>(J-</a:t>
            </a:r>
            <a:r>
              <a:rPr lang="fr-FR" sz="1600" dirty="0" err="1"/>
              <a:t>P.Pourtois</a:t>
            </a:r>
            <a:r>
              <a:rPr lang="fr-FR" sz="1600" dirty="0"/>
              <a:t> et H. </a:t>
            </a:r>
            <a:r>
              <a:rPr lang="fr-FR" sz="1600" dirty="0" err="1"/>
              <a:t>Desmet</a:t>
            </a:r>
            <a:r>
              <a:rPr lang="fr-FR" sz="1600" dirty="0"/>
              <a:t>, 2011)                                Vulnérabilité</a:t>
            </a:r>
          </a:p>
          <a:p>
            <a:pPr marL="0" indent="0">
              <a:buNone/>
            </a:pPr>
            <a:r>
              <a:rPr lang="fr-FR" sz="2000" dirty="0"/>
              <a:t>Les besoins de l’être humain sont corrélés à </a:t>
            </a:r>
            <a:r>
              <a:rPr lang="fr-FR" sz="2000" b="1" dirty="0"/>
              <a:t>son</a:t>
            </a:r>
            <a:r>
              <a:rPr lang="fr-FR" sz="2000" dirty="0"/>
              <a:t> </a:t>
            </a:r>
            <a:r>
              <a:rPr lang="fr-FR" sz="2000" b="1" dirty="0"/>
              <a:t>état de développement </a:t>
            </a:r>
            <a:r>
              <a:rPr lang="fr-FR" sz="1600" dirty="0"/>
              <a:t>(H. </a:t>
            </a:r>
            <a:r>
              <a:rPr lang="fr-FR" sz="1600" dirty="0" err="1"/>
              <a:t>Laborit</a:t>
            </a:r>
            <a:r>
              <a:rPr lang="fr-FR" sz="1600" dirty="0"/>
              <a:t>) </a:t>
            </a:r>
            <a:r>
              <a:rPr lang="fr-FR" sz="2000" dirty="0"/>
              <a:t>et à </a:t>
            </a:r>
            <a:r>
              <a:rPr lang="fr-FR" sz="2000" b="1" dirty="0"/>
              <a:t>son</a:t>
            </a:r>
            <a:r>
              <a:rPr lang="fr-FR" sz="2000" dirty="0"/>
              <a:t> </a:t>
            </a:r>
            <a:r>
              <a:rPr lang="fr-FR" sz="2000" b="1" dirty="0"/>
              <a:t>âge</a:t>
            </a:r>
            <a:r>
              <a:rPr lang="fr-FR" sz="2000" dirty="0"/>
              <a:t>.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Le </a:t>
            </a:r>
            <a:r>
              <a:rPr lang="fr-FR" sz="2000" b="1" dirty="0"/>
              <a:t>respect</a:t>
            </a:r>
            <a:r>
              <a:rPr lang="fr-FR" sz="2000" dirty="0"/>
              <a:t> des </a:t>
            </a:r>
            <a:r>
              <a:rPr lang="fr-FR" sz="2000" dirty="0">
                <a:solidFill>
                  <a:srgbClr val="1212FF"/>
                </a:solidFill>
              </a:rPr>
              <a:t>besoins fondamentaux de l’enfant </a:t>
            </a:r>
            <a:r>
              <a:rPr lang="fr-FR" sz="2000" dirty="0"/>
              <a:t>est devenu l’un des principes directeurs (apparaît à 8 reprises) de la LOI du 14 mars 2016 relative à la protection de l'enfant.</a:t>
            </a:r>
          </a:p>
          <a:p>
            <a:pPr marL="0" indent="0">
              <a:buNone/>
            </a:pPr>
            <a:endParaRPr lang="fr-FR" sz="1600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00D6A00-7646-0A48-A669-BDC58EF43B5E}"/>
              </a:ext>
            </a:extLst>
          </p:cNvPr>
          <p:cNvCxnSpPr/>
          <p:nvPr/>
        </p:nvCxnSpPr>
        <p:spPr>
          <a:xfrm>
            <a:off x="5115261" y="3399831"/>
            <a:ext cx="0" cy="1992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DA1C5F39-4A73-FF45-BBAC-1DA5F58A1EEA}"/>
              </a:ext>
            </a:extLst>
          </p:cNvPr>
          <p:cNvCxnSpPr/>
          <p:nvPr/>
        </p:nvCxnSpPr>
        <p:spPr>
          <a:xfrm>
            <a:off x="5115261" y="3599123"/>
            <a:ext cx="38686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117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B49D69-E788-9949-B43D-776E6495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id="{4F67FFF0-ACE9-7C4F-8BE3-09C87AC37E0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86602" y="150126"/>
          <a:ext cx="8584441" cy="6525656"/>
        </p:xfrm>
        <a:graphic>
          <a:graphicData uri="http://schemas.openxmlformats.org/drawingml/2006/table">
            <a:tbl>
              <a:tblPr firstRow="1" firstCol="1" bandRow="1"/>
              <a:tblGrid>
                <a:gridCol w="1558866">
                  <a:extLst>
                    <a:ext uri="{9D8B030D-6E8A-4147-A177-3AD203B41FA5}">
                      <a16:colId xmlns:a16="http://schemas.microsoft.com/office/drawing/2014/main" val="2142415589"/>
                    </a:ext>
                  </a:extLst>
                </a:gridCol>
                <a:gridCol w="2206614">
                  <a:extLst>
                    <a:ext uri="{9D8B030D-6E8A-4147-A177-3AD203B41FA5}">
                      <a16:colId xmlns:a16="http://schemas.microsoft.com/office/drawing/2014/main" val="3435241132"/>
                    </a:ext>
                  </a:extLst>
                </a:gridCol>
                <a:gridCol w="2477102">
                  <a:extLst>
                    <a:ext uri="{9D8B030D-6E8A-4147-A177-3AD203B41FA5}">
                      <a16:colId xmlns:a16="http://schemas.microsoft.com/office/drawing/2014/main" val="875795183"/>
                    </a:ext>
                  </a:extLst>
                </a:gridCol>
                <a:gridCol w="2341859">
                  <a:extLst>
                    <a:ext uri="{9D8B030D-6E8A-4147-A177-3AD203B41FA5}">
                      <a16:colId xmlns:a16="http://schemas.microsoft.com/office/drawing/2014/main" val="1698720765"/>
                    </a:ext>
                  </a:extLst>
                </a:gridCol>
              </a:tblGrid>
              <a:tr h="1069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6910" algn="r"/>
                        </a:tabLs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théorie de l’auto-détermination</a:t>
                      </a: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56910" algn="r"/>
                        </a:tabLs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r-FR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Deci</a:t>
                      </a: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Ryan, 1985,)</a:t>
                      </a:r>
                    </a:p>
                  </a:txBody>
                  <a:tcPr marL="50801" marR="50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6910" algn="r"/>
                        </a:tabLs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 7 « besoins incontournables »</a:t>
                      </a:r>
                      <a:br>
                        <a:rPr lang="fr-F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r-FR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Brazelton</a:t>
                      </a: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Greenspan, 2003</a:t>
                      </a: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0801" marR="50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6910" algn="r"/>
                        </a:tabLs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paradigme des besoins psychopédagogiques</a:t>
                      </a: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fr-F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r-FR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Pourtois</a:t>
                      </a: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Desmet</a:t>
                      </a: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2011)</a:t>
                      </a:r>
                    </a:p>
                  </a:txBody>
                  <a:tcPr marL="50801" marR="50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6910" algn="r"/>
                        </a:tabLst>
                      </a:pPr>
                      <a:r>
                        <a:rPr lang="fr-FR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 besoins fondamentaux et universels de l’enfant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56910" algn="r"/>
                        </a:tabLs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(M-P. Martin-</a:t>
                      </a:r>
                      <a:r>
                        <a:rPr lang="fr-FR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Blachais</a:t>
                      </a: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2017)</a:t>
                      </a:r>
                    </a:p>
                  </a:txBody>
                  <a:tcPr marL="50801" marR="50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418470"/>
                  </a:ext>
                </a:extLst>
              </a:tr>
              <a:tr h="976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6910" algn="r"/>
                        </a:tabLst>
                      </a:pPr>
                      <a:r>
                        <a:rPr lang="fr-FR" sz="18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Autonomie</a:t>
                      </a:r>
                    </a:p>
                  </a:txBody>
                  <a:tcPr marL="50801" marR="50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6910" algn="r"/>
                        </a:tabLst>
                      </a:pP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Relations chaleureuses et stables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1" marR="50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6910" algn="r"/>
                        </a:tabLst>
                      </a:pPr>
                      <a:r>
                        <a:rPr lang="fr-FR" sz="1800" dirty="0">
                          <a:solidFill>
                            <a:srgbClr val="2E2B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Affiliation (attachement, acceptation, investissement)</a:t>
                      </a:r>
                    </a:p>
                  </a:txBody>
                  <a:tcPr marL="50801" marR="50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6910" algn="r"/>
                        </a:tabLs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Nourriture,  sommeil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56910" algn="r"/>
                        </a:tabLs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 santé</a:t>
                      </a:r>
                    </a:p>
                  </a:txBody>
                  <a:tcPr marL="50801" marR="50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108910"/>
                  </a:ext>
                </a:extLst>
              </a:tr>
              <a:tr h="1069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6910" algn="r"/>
                        </a:tabLs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Compétence</a:t>
                      </a:r>
                    </a:p>
                  </a:txBody>
                  <a:tcPr marL="50801" marR="50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6910" algn="r"/>
                        </a:tabLst>
                      </a:pPr>
                      <a:r>
                        <a:rPr lang="fr-FR" sz="18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Protection physique, </a:t>
                      </a:r>
                      <a:r>
                        <a:rPr lang="fr-FR" sz="1800" kern="12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sécurite</a:t>
                      </a:r>
                      <a:r>
                        <a:rPr lang="fr-FR" sz="18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́ et </a:t>
                      </a:r>
                      <a:r>
                        <a:rPr lang="fr-FR" sz="1800" kern="12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régulation</a:t>
                      </a:r>
                      <a:endParaRPr lang="fr-F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1" marR="50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6910" algn="r"/>
                        </a:tabLs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Accomplissement cognitif (stimulation, expérimentation, renforcement)</a:t>
                      </a:r>
                    </a:p>
                  </a:txBody>
                  <a:tcPr marL="50801" marR="50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6910" algn="r"/>
                        </a:tabLst>
                      </a:pPr>
                      <a:r>
                        <a:rPr lang="fr-FR" sz="18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56910" algn="r"/>
                        </a:tabLst>
                      </a:pPr>
                      <a:r>
                        <a:rPr lang="fr-FR" sz="18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Protection</a:t>
                      </a:r>
                    </a:p>
                  </a:txBody>
                  <a:tcPr marL="50801" marR="50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605048"/>
                  </a:ext>
                </a:extLst>
              </a:tr>
              <a:tr h="976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6910" algn="r"/>
                        </a:tabLst>
                      </a:pPr>
                      <a:r>
                        <a:rPr lang="fr-FR" sz="1800" dirty="0">
                          <a:solidFill>
                            <a:srgbClr val="2E2B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Affiliation : être en relation avec autrui</a:t>
                      </a:r>
                    </a:p>
                  </a:txBody>
                  <a:tcPr marL="50801" marR="50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6910" algn="r"/>
                        </a:tabLst>
                      </a:pPr>
                      <a:r>
                        <a:rPr lang="fr-FR" sz="1800" kern="120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Expériences adaptées aux différences individuelles</a:t>
                      </a:r>
                      <a:endParaRPr lang="fr-FR" sz="180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1" marR="50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6910" algn="r"/>
                        </a:tabLst>
                      </a:pPr>
                      <a:r>
                        <a:rPr lang="fr-FR" sz="18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Autonomie sociale (communication, considération structure</a:t>
                      </a: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0801" marR="50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6910" algn="r"/>
                        </a:tabLst>
                      </a:pPr>
                      <a:r>
                        <a:rPr lang="fr-FR" sz="1800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Sécurité physique et affective et relationnelle</a:t>
                      </a:r>
                      <a:endParaRPr lang="fr-F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1" marR="50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661964"/>
                  </a:ext>
                </a:extLst>
              </a:tr>
              <a:tr h="7323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6910" algn="r"/>
                        </a:tabLs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801" marR="50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6910" algn="r"/>
                        </a:tabLst>
                      </a:pPr>
                      <a:r>
                        <a:rPr lang="fr-FR" sz="1800" kern="12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Expériences</a:t>
                      </a:r>
                      <a:r>
                        <a:rPr lang="fr-FR" sz="18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800" kern="12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adaptées</a:t>
                      </a:r>
                      <a:r>
                        <a:rPr lang="fr-FR" sz="18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au </a:t>
                      </a:r>
                      <a:r>
                        <a:rPr lang="fr-FR" sz="1800" kern="12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développement</a:t>
                      </a:r>
                      <a:endParaRPr lang="fr-FR" sz="18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1" marR="50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6910" algn="r"/>
                        </a:tabLs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Valeurs : idéologie (bien/bon, vrai beau)</a:t>
                      </a:r>
                    </a:p>
                  </a:txBody>
                  <a:tcPr marL="50801" marR="50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6910" algn="r"/>
                        </a:tabLst>
                      </a:pPr>
                      <a:r>
                        <a:rPr lang="fr-FR" sz="1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Expériences et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756910" algn="r"/>
                        </a:tabLst>
                      </a:pPr>
                      <a:r>
                        <a:rPr lang="fr-FR" sz="1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exploration du monde</a:t>
                      </a:r>
                    </a:p>
                  </a:txBody>
                  <a:tcPr marL="50801" marR="50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476687"/>
                  </a:ext>
                </a:extLst>
              </a:tr>
              <a:tr h="534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6910" algn="r"/>
                        </a:tabLs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801" marR="50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6910" algn="r"/>
                        </a:tabLst>
                      </a:pPr>
                      <a:r>
                        <a:rPr lang="fr-FR" sz="18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Limites, structures </a:t>
                      </a: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 attentes 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1" marR="50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6910" algn="r"/>
                        </a:tabLs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801" marR="50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6910" algn="r"/>
                        </a:tabLst>
                      </a:pPr>
                      <a:r>
                        <a:rPr lang="fr-FR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Cadre, règles et limites</a:t>
                      </a:r>
                    </a:p>
                  </a:txBody>
                  <a:tcPr marL="50801" marR="50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451219"/>
                  </a:ext>
                </a:extLst>
              </a:tr>
              <a:tr h="534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6910" algn="r"/>
                        </a:tabLs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801" marR="50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6910" algn="r"/>
                        </a:tabLst>
                      </a:pPr>
                      <a:r>
                        <a:rPr lang="fr-FR" sz="18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Communaute</a:t>
                      </a: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́ stable, soutien,  culture 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1" marR="50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6910" algn="r"/>
                        </a:tabLs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801" marR="50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6910" algn="r"/>
                        </a:tabLs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Identité</a:t>
                      </a:r>
                    </a:p>
                  </a:txBody>
                  <a:tcPr marL="50801" marR="50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772417"/>
                  </a:ext>
                </a:extLst>
              </a:tr>
              <a:tr h="534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6910" algn="r"/>
                        </a:tabLs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801" marR="50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6910" algn="r"/>
                        </a:tabLst>
                      </a:pPr>
                      <a:r>
                        <a:rPr lang="fr-FR" sz="18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Protection / avenir</a:t>
                      </a:r>
                      <a:endParaRPr lang="fr-FR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1" marR="50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6910" algn="r"/>
                        </a:tabLs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801" marR="50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56910" algn="r"/>
                        </a:tabLs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Estime de soi et valorisation de soi</a:t>
                      </a:r>
                    </a:p>
                  </a:txBody>
                  <a:tcPr marL="50801" marR="50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515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281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Ellipse 54"/>
          <p:cNvSpPr/>
          <p:nvPr/>
        </p:nvSpPr>
        <p:spPr>
          <a:xfrm>
            <a:off x="3468685" y="1166134"/>
            <a:ext cx="1752710" cy="14585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17988" y="274638"/>
            <a:ext cx="9026012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>
                <a:solidFill>
                  <a:srgbClr val="3366FF"/>
                </a:solidFill>
              </a:rPr>
              <a:t>Les </a:t>
            </a:r>
            <a:r>
              <a:rPr lang="fr-FR" sz="2400" b="1" u="sng" dirty="0">
                <a:solidFill>
                  <a:srgbClr val="3366FF"/>
                </a:solidFill>
              </a:rPr>
              <a:t>besoins</a:t>
            </a:r>
            <a:r>
              <a:rPr lang="fr-FR" sz="2400" u="sng" dirty="0">
                <a:solidFill>
                  <a:srgbClr val="3366FF"/>
                </a:solidFill>
              </a:rPr>
              <a:t> </a:t>
            </a:r>
            <a:r>
              <a:rPr lang="fr-FR" sz="2400" b="1" u="sng" dirty="0">
                <a:solidFill>
                  <a:srgbClr val="3366FF"/>
                </a:solidFill>
              </a:rPr>
              <a:t>fondamentaux</a:t>
            </a:r>
            <a:r>
              <a:rPr lang="fr-FR" sz="2400" u="sng" dirty="0">
                <a:solidFill>
                  <a:srgbClr val="3366FF"/>
                </a:solidFill>
              </a:rPr>
              <a:t> des enfants/élèves</a:t>
            </a:r>
          </a:p>
          <a:p>
            <a:endParaRPr lang="fr-FR" sz="2400" dirty="0">
              <a:solidFill>
                <a:srgbClr val="660066"/>
              </a:solidFill>
            </a:endParaRPr>
          </a:p>
          <a:p>
            <a:r>
              <a:rPr lang="fr-FR" sz="2400" dirty="0">
                <a:solidFill>
                  <a:srgbClr val="660066"/>
                </a:solidFill>
              </a:rPr>
              <a:t>	</a:t>
            </a:r>
            <a:r>
              <a:rPr lang="fr-FR" sz="2400" u="sng" dirty="0"/>
              <a:t>F A M I L L E</a:t>
            </a:r>
            <a:r>
              <a:rPr lang="fr-FR" sz="2400" dirty="0"/>
              <a:t>											</a:t>
            </a:r>
            <a:r>
              <a:rPr lang="fr-FR" sz="2400" u="sng" dirty="0" err="1"/>
              <a:t>É</a:t>
            </a:r>
            <a:r>
              <a:rPr lang="fr-FR" sz="2400" u="sng" dirty="0"/>
              <a:t> C O L E</a:t>
            </a:r>
            <a:endParaRPr lang="fr-FR" sz="2400" u="sng" dirty="0">
              <a:solidFill>
                <a:srgbClr val="660066"/>
              </a:solidFill>
            </a:endParaRPr>
          </a:p>
          <a:p>
            <a:r>
              <a:rPr lang="fr-FR" dirty="0">
                <a:solidFill>
                  <a:prstClr val="black"/>
                </a:solidFill>
              </a:rPr>
              <a:t>    Confiance      Soutien	              </a:t>
            </a:r>
            <a:r>
              <a:rPr lang="fr-FR" sz="2400" dirty="0">
                <a:solidFill>
                  <a:srgbClr val="660066"/>
                </a:solidFill>
              </a:rPr>
              <a:t>Réalisation de soi                 </a:t>
            </a:r>
            <a:r>
              <a:rPr lang="fr-FR" dirty="0">
                <a:solidFill>
                  <a:prstClr val="black"/>
                </a:solidFill>
              </a:rPr>
              <a:t>Confiance      Soutien</a:t>
            </a:r>
            <a:endParaRPr lang="fr-FR" dirty="0"/>
          </a:p>
          <a:p>
            <a:r>
              <a:rPr lang="fr-FR" sz="2400" dirty="0">
                <a:solidFill>
                  <a:srgbClr val="660066"/>
                </a:solidFill>
              </a:rPr>
              <a:t> </a:t>
            </a:r>
            <a:r>
              <a:rPr lang="fr-FR" dirty="0">
                <a:solidFill>
                  <a:prstClr val="black"/>
                </a:solidFill>
              </a:rPr>
              <a:t>Confiance     Responsabilités         </a:t>
            </a:r>
            <a:r>
              <a:rPr lang="fr-FR" sz="2400" dirty="0">
                <a:solidFill>
                  <a:srgbClr val="660066"/>
                </a:solidFill>
              </a:rPr>
              <a:t>   </a:t>
            </a:r>
            <a:r>
              <a:rPr lang="fr-FR" sz="2400" dirty="0"/>
              <a:t> Autonomie                   </a:t>
            </a:r>
            <a:r>
              <a:rPr lang="fr-FR" dirty="0"/>
              <a:t>Confiance     Responsabilités</a:t>
            </a:r>
          </a:p>
          <a:p>
            <a:pPr algn="ctr"/>
            <a:endParaRPr lang="fr-FR" sz="1100" dirty="0"/>
          </a:p>
          <a:p>
            <a:pPr algn="ctr"/>
            <a:endParaRPr lang="fr-FR" sz="1100" dirty="0"/>
          </a:p>
          <a:p>
            <a:endParaRPr lang="fr-FR" sz="1100" dirty="0"/>
          </a:p>
          <a:p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/>
              <a:t>Disponibilité, Ecoute, intérêt         </a:t>
            </a:r>
            <a:r>
              <a:rPr lang="fr-FR" sz="2400" dirty="0">
                <a:solidFill>
                  <a:srgbClr val="CA1CFA"/>
                </a:solidFill>
              </a:rPr>
              <a:t>Écoute- Dialogue                    </a:t>
            </a:r>
            <a:r>
              <a:rPr lang="fr-FR" dirty="0"/>
              <a:t>Temps et espaces </a:t>
            </a:r>
          </a:p>
          <a:p>
            <a:r>
              <a:rPr lang="fr-FR" sz="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                                                           </a:t>
            </a:r>
          </a:p>
          <a:p>
            <a:r>
              <a:rPr lang="fr-FR" dirty="0"/>
              <a:t>    </a:t>
            </a:r>
            <a:r>
              <a:rPr lang="fr-FR" dirty="0" err="1"/>
              <a:t>Feed-backs</a:t>
            </a:r>
            <a:r>
              <a:rPr lang="fr-FR" dirty="0"/>
              <a:t> positifs</a:t>
            </a:r>
            <a:r>
              <a:rPr lang="fr-FR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    </a:t>
            </a:r>
            <a:r>
              <a:rPr lang="fr-FR" sz="2400" b="1" dirty="0">
                <a:solidFill>
                  <a:srgbClr val="FF9F1F"/>
                </a:solidFill>
              </a:rPr>
              <a:t>Estime de soi </a:t>
            </a:r>
            <a:r>
              <a:rPr lang="fr-FR" dirty="0">
                <a:solidFill>
                  <a:prstClr val="black"/>
                </a:solidFill>
              </a:rPr>
              <a:t>                            </a:t>
            </a:r>
            <a:r>
              <a:rPr lang="fr-FR" dirty="0" err="1">
                <a:solidFill>
                  <a:prstClr val="black"/>
                </a:solidFill>
              </a:rPr>
              <a:t>Feed-backs</a:t>
            </a:r>
            <a:r>
              <a:rPr lang="fr-FR" dirty="0">
                <a:solidFill>
                  <a:prstClr val="black"/>
                </a:solidFill>
              </a:rPr>
              <a:t> positifs</a:t>
            </a:r>
            <a:r>
              <a:rPr lang="fr-FR" sz="2400" dirty="0">
                <a:solidFill>
                  <a:srgbClr val="F79646">
                    <a:lumMod val="60000"/>
                    <a:lumOff val="40000"/>
                  </a:srgbClr>
                </a:solidFill>
              </a:rPr>
              <a:t> </a:t>
            </a:r>
            <a:endParaRPr lang="fr-FR" sz="2400" b="1" dirty="0">
              <a:solidFill>
                <a:srgbClr val="FF9F1F"/>
              </a:solidFill>
            </a:endParaRPr>
          </a:p>
          <a:p>
            <a:r>
              <a:rPr lang="fr-FR" sz="1600" b="1" dirty="0">
                <a:solidFill>
                  <a:srgbClr val="FF9F1F"/>
                </a:solidFill>
              </a:rPr>
              <a:t>       </a:t>
            </a:r>
            <a:r>
              <a:rPr lang="fr-FR" sz="1600" dirty="0"/>
              <a:t>Signes de confiance                                  </a:t>
            </a:r>
            <a:r>
              <a:rPr lang="fr-FR" sz="1600" b="1" dirty="0">
                <a:solidFill>
                  <a:srgbClr val="FF9F1F"/>
                </a:solidFill>
              </a:rPr>
              <a:t>Confiance en soi                                         </a:t>
            </a:r>
            <a:r>
              <a:rPr lang="fr-FR" sz="1600" dirty="0"/>
              <a:t>Signes de confiance</a:t>
            </a:r>
          </a:p>
          <a:p>
            <a:r>
              <a:rPr lang="fr-FR" dirty="0"/>
              <a:t>Équité - Transparence</a:t>
            </a:r>
            <a:r>
              <a:rPr lang="fr-FR" dirty="0">
                <a:solidFill>
                  <a:srgbClr val="3366FF"/>
                </a:solidFill>
              </a:rPr>
              <a:t>                 </a:t>
            </a:r>
            <a:r>
              <a:rPr lang="fr-FR" sz="2400" dirty="0">
                <a:solidFill>
                  <a:srgbClr val="3366FF"/>
                </a:solidFill>
              </a:rPr>
              <a:t>Respect    -    Justice                   </a:t>
            </a:r>
            <a:r>
              <a:rPr lang="fr-FR" dirty="0"/>
              <a:t>Équité - Transparence  </a:t>
            </a:r>
          </a:p>
          <a:p>
            <a:r>
              <a:rPr lang="fr-FR" sz="2400" dirty="0">
                <a:solidFill>
                  <a:srgbClr val="3366FF"/>
                </a:solidFill>
              </a:rPr>
              <a:t> </a:t>
            </a:r>
            <a:r>
              <a:rPr lang="fr-FR" dirty="0">
                <a:solidFill>
                  <a:prstClr val="black"/>
                </a:solidFill>
              </a:rPr>
              <a:t>Disponibilité - Soutien</a:t>
            </a:r>
            <a:r>
              <a:rPr lang="fr-FR" sz="2400" dirty="0">
                <a:solidFill>
                  <a:srgbClr val="3366FF"/>
                </a:solidFill>
              </a:rPr>
              <a:t>		           Aide – Temps 			</a:t>
            </a:r>
            <a:r>
              <a:rPr lang="fr-FR" dirty="0">
                <a:solidFill>
                  <a:prstClr val="black"/>
                </a:solidFill>
              </a:rPr>
              <a:t>      Soutien différencié</a:t>
            </a:r>
            <a:endParaRPr lang="fr-FR" sz="1200" dirty="0">
              <a:solidFill>
                <a:srgbClr val="3366FF"/>
              </a:solidFill>
            </a:endParaRPr>
          </a:p>
          <a:p>
            <a:r>
              <a:rPr lang="fr-FR" sz="2400" dirty="0">
                <a:solidFill>
                  <a:srgbClr val="3366FF"/>
                </a:solidFill>
              </a:rPr>
              <a:t> </a:t>
            </a:r>
            <a:r>
              <a:rPr lang="fr-FR" dirty="0">
                <a:solidFill>
                  <a:srgbClr val="3366FF"/>
                </a:solidFill>
              </a:rPr>
              <a:t> </a:t>
            </a:r>
            <a:r>
              <a:rPr lang="fr-FR" dirty="0"/>
              <a:t>Stimulation Partage</a:t>
            </a:r>
            <a:r>
              <a:rPr lang="fr-FR" sz="2400" dirty="0"/>
              <a:t>                    </a:t>
            </a:r>
            <a:r>
              <a:rPr lang="fr-FR" sz="2400" dirty="0">
                <a:solidFill>
                  <a:srgbClr val="3366FF"/>
                </a:solidFill>
              </a:rPr>
              <a:t>Sens - Motivation                         </a:t>
            </a:r>
            <a:r>
              <a:rPr lang="fr-FR" dirty="0"/>
              <a:t>Stimulation</a:t>
            </a:r>
            <a:r>
              <a:rPr lang="fr-FR" sz="2400" dirty="0">
                <a:solidFill>
                  <a:srgbClr val="3366FF"/>
                </a:solidFill>
              </a:rPr>
              <a:t>  </a:t>
            </a:r>
          </a:p>
          <a:p>
            <a:endParaRPr lang="fr-FR" sz="1200" dirty="0"/>
          </a:p>
          <a:p>
            <a:r>
              <a:rPr lang="fr-FR" sz="2400" dirty="0"/>
              <a:t>  </a:t>
            </a:r>
            <a:r>
              <a:rPr lang="fr-FR" dirty="0">
                <a:solidFill>
                  <a:srgbClr val="008000"/>
                </a:solidFill>
              </a:rPr>
              <a:t>   </a:t>
            </a:r>
            <a:r>
              <a:rPr lang="fr-FR" dirty="0"/>
              <a:t> Affection                     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008000"/>
                </a:solidFill>
              </a:rPr>
              <a:t>Appartenance – Considération           </a:t>
            </a:r>
            <a:r>
              <a:rPr lang="fr-FR" dirty="0"/>
              <a:t>Feed-back positifs             </a:t>
            </a:r>
          </a:p>
          <a:p>
            <a:endParaRPr lang="fr-FR" sz="1400" dirty="0"/>
          </a:p>
          <a:p>
            <a:r>
              <a:rPr lang="fr-FR" dirty="0"/>
              <a:t>Cadre Rituels</a:t>
            </a:r>
            <a:r>
              <a:rPr lang="fr-FR" sz="2400" dirty="0">
                <a:solidFill>
                  <a:srgbClr val="FF0000"/>
                </a:solidFill>
              </a:rPr>
              <a:t>	</a:t>
            </a:r>
            <a:r>
              <a:rPr lang="fr-FR" sz="2400" b="1" dirty="0">
                <a:solidFill>
                  <a:srgbClr val="FF0000"/>
                </a:solidFill>
              </a:rPr>
              <a:t>Sécurité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1600" dirty="0">
                <a:solidFill>
                  <a:srgbClr val="FF0000"/>
                </a:solidFill>
              </a:rPr>
              <a:t>(psychologique et physique) -</a:t>
            </a:r>
            <a:r>
              <a:rPr lang="fr-FR" sz="2000" b="1" dirty="0">
                <a:solidFill>
                  <a:srgbClr val="FF0000"/>
                </a:solidFill>
              </a:rPr>
              <a:t>Confiance de l’adulte</a:t>
            </a:r>
            <a:r>
              <a:rPr lang="fr-FR" sz="1600" dirty="0">
                <a:solidFill>
                  <a:srgbClr val="FF0000"/>
                </a:solidFill>
              </a:rPr>
              <a:t>   </a:t>
            </a:r>
            <a:r>
              <a:rPr lang="fr-FR" dirty="0"/>
              <a:t>Cadre Discipline</a:t>
            </a:r>
          </a:p>
          <a:p>
            <a:endParaRPr lang="fr-FR" sz="1600" dirty="0"/>
          </a:p>
          <a:p>
            <a:r>
              <a:rPr lang="fr-FR" sz="2400" dirty="0"/>
              <a:t>		       </a:t>
            </a:r>
            <a:r>
              <a:rPr lang="fr-FR" sz="2400" b="1" dirty="0"/>
              <a:t>Alimentation – Sommeil – Activité physique</a:t>
            </a: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1079045" y="6045852"/>
            <a:ext cx="0" cy="514318"/>
          </a:xfrm>
          <a:prstGeom prst="line">
            <a:avLst/>
          </a:prstGeom>
          <a:ln w="28575" cmpd="sng">
            <a:solidFill>
              <a:srgbClr val="4F81BD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7514610" y="6045852"/>
            <a:ext cx="0" cy="514318"/>
          </a:xfrm>
          <a:prstGeom prst="line">
            <a:avLst/>
          </a:prstGeom>
          <a:ln w="28575" cmpd="sng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075546" y="4918142"/>
            <a:ext cx="1453813" cy="1160019"/>
          </a:xfrm>
          <a:prstGeom prst="line">
            <a:avLst/>
          </a:prstGeom>
          <a:ln w="28575" cmpd="sng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 flipV="1">
            <a:off x="6266986" y="4918142"/>
            <a:ext cx="1247624" cy="1127710"/>
          </a:xfrm>
          <a:prstGeom prst="line">
            <a:avLst/>
          </a:prstGeom>
          <a:ln w="28575" cmpd="sng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cxnSpLocks/>
          </p:cNvCxnSpPr>
          <p:nvPr/>
        </p:nvCxnSpPr>
        <p:spPr>
          <a:xfrm flipV="1">
            <a:off x="2529359" y="3775587"/>
            <a:ext cx="0" cy="1131649"/>
          </a:xfrm>
          <a:prstGeom prst="line">
            <a:avLst/>
          </a:prstGeom>
          <a:ln w="28575" cmpd="sng">
            <a:solidFill>
              <a:srgbClr val="4F81BD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>
            <a:cxnSpLocks/>
          </p:cNvCxnSpPr>
          <p:nvPr/>
        </p:nvCxnSpPr>
        <p:spPr>
          <a:xfrm flipV="1">
            <a:off x="6266986" y="3775587"/>
            <a:ext cx="0" cy="1142554"/>
          </a:xfrm>
          <a:prstGeom prst="line">
            <a:avLst/>
          </a:prstGeom>
          <a:ln w="28575" cmpd="sng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2529359" y="3143215"/>
            <a:ext cx="717175" cy="640282"/>
          </a:xfrm>
          <a:prstGeom prst="line">
            <a:avLst/>
          </a:prstGeom>
          <a:ln w="28575" cmpd="sng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 flipV="1">
            <a:off x="5561946" y="3107459"/>
            <a:ext cx="683505" cy="650784"/>
          </a:xfrm>
          <a:prstGeom prst="line">
            <a:avLst/>
          </a:prstGeom>
          <a:ln w="28575" cmpd="sng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3246534" y="2688933"/>
            <a:ext cx="216" cy="419209"/>
          </a:xfrm>
          <a:prstGeom prst="line">
            <a:avLst/>
          </a:prstGeom>
          <a:ln w="28575" cmpd="sng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5546479" y="2724006"/>
            <a:ext cx="0" cy="419209"/>
          </a:xfrm>
          <a:prstGeom prst="line">
            <a:avLst/>
          </a:prstGeom>
          <a:ln w="28575" cmpd="sng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3224999" y="3143215"/>
            <a:ext cx="2336947" cy="0"/>
          </a:xfrm>
          <a:prstGeom prst="line">
            <a:avLst/>
          </a:prstGeom>
          <a:ln w="28575" cmpd="sng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cxnSpLocks/>
          </p:cNvCxnSpPr>
          <p:nvPr/>
        </p:nvCxnSpPr>
        <p:spPr>
          <a:xfrm>
            <a:off x="2504870" y="3771403"/>
            <a:ext cx="3762116" cy="0"/>
          </a:xfrm>
          <a:prstGeom prst="line">
            <a:avLst/>
          </a:prstGeom>
          <a:ln w="28575" cmpd="sng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2532858" y="4918141"/>
            <a:ext cx="3755118" cy="0"/>
          </a:xfrm>
          <a:prstGeom prst="line">
            <a:avLst/>
          </a:prstGeom>
          <a:ln w="28575" cmpd="sng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1079045" y="6045852"/>
            <a:ext cx="6435565" cy="21401"/>
          </a:xfrm>
          <a:prstGeom prst="line">
            <a:avLst/>
          </a:prstGeom>
          <a:ln w="28575" cmpd="sng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>
            <a:cxnSpLocks/>
          </p:cNvCxnSpPr>
          <p:nvPr/>
        </p:nvCxnSpPr>
        <p:spPr>
          <a:xfrm>
            <a:off x="3293109" y="2688933"/>
            <a:ext cx="2268837" cy="0"/>
          </a:xfrm>
          <a:prstGeom prst="line">
            <a:avLst/>
          </a:prstGeom>
          <a:ln w="28575" cmpd="sng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1079045" y="6560170"/>
            <a:ext cx="6435565" cy="0"/>
          </a:xfrm>
          <a:prstGeom prst="line">
            <a:avLst/>
          </a:prstGeom>
          <a:ln w="28575" cmpd="sng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1889148" y="5421389"/>
            <a:ext cx="4911784" cy="0"/>
          </a:xfrm>
          <a:prstGeom prst="line">
            <a:avLst/>
          </a:prstGeom>
          <a:ln w="28575" cmpd="sng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97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2D7A67-249B-0345-B49A-9A7FCA5F9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solidFill>
                  <a:srgbClr val="1212FF"/>
                </a:solidFill>
              </a:rPr>
              <a:t>L’hypothèse d’un « méta besoin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EF8CF0-209A-4F43-A03B-7236FD449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« Un besoin particulier dans ce domaine semble faire consensus, autant dans la </a:t>
            </a:r>
            <a:r>
              <a:rPr lang="fr-FR" dirty="0" err="1"/>
              <a:t>communaute</a:t>
            </a:r>
            <a:r>
              <a:rPr lang="fr-FR" dirty="0"/>
              <a:t>́ scientifique internationale que dans la plupart des </a:t>
            </a:r>
            <a:r>
              <a:rPr lang="fr-FR" dirty="0" err="1"/>
              <a:t>sociétés</a:t>
            </a:r>
            <a:r>
              <a:rPr lang="fr-FR" dirty="0"/>
              <a:t> occidentales et </a:t>
            </a:r>
            <a:r>
              <a:rPr lang="fr-FR" dirty="0" err="1"/>
              <a:t>occidentalisées</a:t>
            </a:r>
            <a:r>
              <a:rPr lang="fr-FR" dirty="0"/>
              <a:t>. Il s’agit du </a:t>
            </a:r>
            <a:r>
              <a:rPr lang="fr-FR" b="1" dirty="0"/>
              <a:t>besoin d’</a:t>
            </a:r>
            <a:r>
              <a:rPr lang="fr-FR" b="1" dirty="0" err="1"/>
              <a:t>établir</a:t>
            </a:r>
            <a:r>
              <a:rPr lang="fr-FR" b="1" dirty="0"/>
              <a:t> des relations affectives stables avec des personnes ayant la </a:t>
            </a:r>
            <a:r>
              <a:rPr lang="fr-FR" b="1" dirty="0" err="1"/>
              <a:t>capacite</a:t>
            </a:r>
            <a:r>
              <a:rPr lang="fr-FR" b="1" dirty="0"/>
              <a:t>́ et </a:t>
            </a:r>
            <a:r>
              <a:rPr lang="fr-FR" b="1" dirty="0" err="1"/>
              <a:t>étant</a:t>
            </a:r>
            <a:r>
              <a:rPr lang="fr-FR" b="1" dirty="0"/>
              <a:t> </a:t>
            </a:r>
            <a:r>
              <a:rPr lang="fr-FR" b="1" dirty="0" err="1"/>
              <a:t>disposées</a:t>
            </a:r>
            <a:r>
              <a:rPr lang="fr-FR" b="1" dirty="0"/>
              <a:t> à porter attention et à se soucier des besoins de l’enfant </a:t>
            </a:r>
            <a:r>
              <a:rPr lang="fr-FR" dirty="0"/>
              <a:t>(</a:t>
            </a:r>
            <a:r>
              <a:rPr lang="fr-FR" sz="2300" dirty="0" err="1"/>
              <a:t>Brazelton</a:t>
            </a:r>
            <a:r>
              <a:rPr lang="fr-FR" sz="2300" dirty="0"/>
              <a:t>, Greenspan, 2000 ; </a:t>
            </a:r>
            <a:r>
              <a:rPr lang="fr-FR" sz="2300" dirty="0" err="1"/>
              <a:t>Crittenden</a:t>
            </a:r>
            <a:r>
              <a:rPr lang="fr-FR" sz="2300" dirty="0"/>
              <a:t>, 1999 ; </a:t>
            </a:r>
            <a:r>
              <a:rPr lang="fr-FR" sz="2300" dirty="0" err="1"/>
              <a:t>Hrdy</a:t>
            </a:r>
            <a:r>
              <a:rPr lang="fr-FR" sz="2300" dirty="0"/>
              <a:t>, 2000 ; </a:t>
            </a:r>
            <a:r>
              <a:rPr lang="fr-FR" sz="2300" dirty="0" err="1"/>
              <a:t>Rohner</a:t>
            </a:r>
            <a:r>
              <a:rPr lang="fr-FR" sz="2300" dirty="0"/>
              <a:t>, 1987, cité dans </a:t>
            </a:r>
            <a:r>
              <a:rPr lang="fr-FR" sz="2300" dirty="0" err="1"/>
              <a:t>Lacharite</a:t>
            </a:r>
            <a:r>
              <a:rPr lang="fr-FR" sz="2300" dirty="0"/>
              <a:t>́, Ethier &amp; Nolin)</a:t>
            </a:r>
            <a:r>
              <a:rPr lang="fr-FR" dirty="0"/>
              <a:t>. </a:t>
            </a:r>
          </a:p>
          <a:p>
            <a:endParaRPr lang="fr-FR" dirty="0"/>
          </a:p>
          <a:p>
            <a:r>
              <a:rPr lang="fr-FR" dirty="0"/>
              <a:t>En fait, il s’agit d’un </a:t>
            </a:r>
            <a:r>
              <a:rPr lang="fr-FR" b="1" dirty="0"/>
              <a:t>« </a:t>
            </a:r>
            <a:r>
              <a:rPr lang="fr-FR" b="1" dirty="0" err="1"/>
              <a:t>méta-besoin</a:t>
            </a:r>
            <a:r>
              <a:rPr lang="fr-FR" b="1" dirty="0"/>
              <a:t> » </a:t>
            </a:r>
            <a:r>
              <a:rPr lang="fr-FR" dirty="0"/>
              <a:t>qui englobe la plupart (sinon l’ensemble) des autres besoins fondamentaux que peut avoir un enfant au cours de son </a:t>
            </a:r>
            <a:r>
              <a:rPr lang="fr-FR" dirty="0" err="1"/>
              <a:t>développement</a:t>
            </a:r>
            <a:r>
              <a:rPr lang="fr-FR" dirty="0"/>
              <a:t>. La satisfaction de ces derniers semble ne pouvoir </a:t>
            </a:r>
            <a:r>
              <a:rPr lang="fr-FR" dirty="0" err="1"/>
              <a:t>être</a:t>
            </a:r>
            <a:r>
              <a:rPr lang="fr-FR" dirty="0"/>
              <a:t> atteinte que dans le contexte de la satisfaction suffisante du premier. (...) En d’autres termes, </a:t>
            </a:r>
            <a:r>
              <a:rPr lang="fr-FR" b="1" dirty="0"/>
              <a:t>les enfants ont besoin que les adultes de leur entourage </a:t>
            </a:r>
            <a:r>
              <a:rPr lang="fr-FR" b="1" dirty="0" err="1"/>
              <a:t>immédiat</a:t>
            </a:r>
            <a:r>
              <a:rPr lang="fr-FR" b="1" dirty="0"/>
              <a:t> aient une « </a:t>
            </a:r>
            <a:r>
              <a:rPr lang="fr-FR" b="1" dirty="0" err="1"/>
              <a:t>théorie</a:t>
            </a:r>
            <a:r>
              <a:rPr lang="fr-FR" b="1" dirty="0"/>
              <a:t> implicite » de leurs besoins </a:t>
            </a:r>
            <a:r>
              <a:rPr lang="fr-FR" dirty="0"/>
              <a:t>». 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3100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931416-E8EE-5D40-8B7B-440F9C4F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solidFill>
                  <a:srgbClr val="3667FF"/>
                </a:solidFill>
              </a:rPr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6285AB-2D36-1144-8E2A-DA7EF0EEB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Sens et enjeux de la vulnérabilité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Connaître les facteurs de vulnérabilité pour mieux comprendre ce que vivent les élèves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Accueillir les émotions et accéder aux besoins fondamentaux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Repérer les signes de vulnérabilité et renforcer la résilience pour favoriser l’inclusion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F2355CD-885A-4042-A1AF-E6E9A6BDB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Christophe MARSOLLIER, IGÉSR,  j2020</a:t>
            </a:r>
          </a:p>
        </p:txBody>
      </p:sp>
    </p:spTree>
    <p:extLst>
      <p:ext uri="{BB962C8B-B14F-4D97-AF65-F5344CB8AC3E}">
        <p14:creationId xmlns:p14="http://schemas.microsoft.com/office/powerpoint/2010/main" val="2530720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894" y="1000884"/>
            <a:ext cx="3325522" cy="269367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449" y="3846446"/>
            <a:ext cx="3537967" cy="285012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10" y="3901037"/>
            <a:ext cx="3686204" cy="28728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459" y="1000884"/>
            <a:ext cx="3181637" cy="25708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3951" y="166761"/>
            <a:ext cx="8864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rgbClr val="3366FF"/>
                </a:solidFill>
              </a:rPr>
              <a:t>Différencier la relation en développant un regard clinique</a:t>
            </a:r>
            <a:endParaRPr lang="fr-FR" sz="280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B97C2EC-F4F7-7744-853A-73029381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12054" cy="365125"/>
          </a:xfrm>
        </p:spPr>
        <p:txBody>
          <a:bodyPr/>
          <a:lstStyle/>
          <a:p>
            <a:r>
              <a:rPr lang="fr-FR" dirty="0"/>
              <a:t>Christophe MARSOLLIER, IGÉSR,  2020</a:t>
            </a:r>
          </a:p>
        </p:txBody>
      </p:sp>
    </p:spTree>
    <p:extLst>
      <p:ext uri="{BB962C8B-B14F-4D97-AF65-F5344CB8AC3E}">
        <p14:creationId xmlns:p14="http://schemas.microsoft.com/office/powerpoint/2010/main" val="4245621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931416-E8EE-5D40-8B7B-440F9C4F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solidFill>
                  <a:srgbClr val="3667FF"/>
                </a:solidFill>
              </a:rPr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6285AB-2D36-1144-8E2A-DA7EF0EEB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400" dirty="0">
                <a:solidFill>
                  <a:schemeClr val="bg1">
                    <a:lumMod val="85000"/>
                  </a:schemeClr>
                </a:solidFill>
              </a:rPr>
              <a:t>Sens et enjeux de la vulnérabilité</a:t>
            </a:r>
          </a:p>
          <a:p>
            <a:pPr marL="0" indent="0">
              <a:buNone/>
            </a:pPr>
            <a:endParaRPr lang="fr-FR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sz="2400" dirty="0">
                <a:solidFill>
                  <a:schemeClr val="bg1">
                    <a:lumMod val="85000"/>
                  </a:schemeClr>
                </a:solidFill>
              </a:rPr>
              <a:t>Connaître les facteurs de vulnérabilité pour mieux comprendre ce que vivent les élèves</a:t>
            </a:r>
          </a:p>
          <a:p>
            <a:pPr marL="0" indent="0">
              <a:buNone/>
            </a:pPr>
            <a:endParaRPr lang="fr-FR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sz="2400" dirty="0">
                <a:solidFill>
                  <a:schemeClr val="bg1">
                    <a:lumMod val="85000"/>
                  </a:schemeClr>
                </a:solidFill>
              </a:rPr>
              <a:t>Être attentif aux besoins psychologiques fondamentaux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Accueillir les émotions et accéder aux besoins fondamentaux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>
                <a:solidFill>
                  <a:schemeClr val="bg1">
                    <a:lumMod val="85000"/>
                  </a:schemeClr>
                </a:solidFill>
              </a:rPr>
              <a:t>Repérer les signes de vulnérabilité et renforcer la résilience pour favoriser l’inclusion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F2355CD-885A-4042-A1AF-E6E9A6BDB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Christophe MARSOLLIER, IGÉSR, 2020</a:t>
            </a:r>
          </a:p>
        </p:txBody>
      </p:sp>
    </p:spTree>
    <p:extLst>
      <p:ext uri="{BB962C8B-B14F-4D97-AF65-F5344CB8AC3E}">
        <p14:creationId xmlns:p14="http://schemas.microsoft.com/office/powerpoint/2010/main" val="1975371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97CEB6-78DD-D94C-82EC-DEE34FBBDE9E}"/>
              </a:ext>
            </a:extLst>
          </p:cNvPr>
          <p:cNvSpPr/>
          <p:nvPr/>
        </p:nvSpPr>
        <p:spPr>
          <a:xfrm>
            <a:off x="268941" y="4677701"/>
            <a:ext cx="8358692" cy="7100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54EBF3-92F0-F74F-AF30-9313CAED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3" y="274638"/>
            <a:ext cx="9039497" cy="1143000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182AFF"/>
                </a:solidFill>
              </a:rPr>
              <a:t>Certains faits relationnels peuvent </a:t>
            </a:r>
            <a:br>
              <a:rPr lang="fr-FR" sz="2800" dirty="0">
                <a:solidFill>
                  <a:srgbClr val="182AFF"/>
                </a:solidFill>
              </a:rPr>
            </a:br>
            <a:r>
              <a:rPr lang="fr-FR" sz="2800" dirty="0">
                <a:solidFill>
                  <a:srgbClr val="182AFF"/>
                </a:solidFill>
              </a:rPr>
              <a:t>momentanément ou durablement affecter le rapport de l’enfant à l’enseignant, à l’apprendre et à l’école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B62E7A-3189-4144-B206-A8ECE9798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1" y="1828800"/>
            <a:ext cx="8545450" cy="4297363"/>
          </a:xfrm>
        </p:spPr>
        <p:txBody>
          <a:bodyPr>
            <a:normAutofit/>
          </a:bodyPr>
          <a:lstStyle/>
          <a:p>
            <a:r>
              <a:rPr lang="fr-FR" sz="2000" dirty="0"/>
              <a:t>Un accueil inapproprié                                                                     </a:t>
            </a:r>
            <a:r>
              <a:rPr lang="fr-FR" sz="2000" b="1" dirty="0"/>
              <a:t>Non respect</a:t>
            </a:r>
          </a:p>
          <a:p>
            <a:r>
              <a:rPr lang="fr-FR" sz="2000" dirty="0"/>
              <a:t>Des feed-back négatifs de l’adulte                                                  des BESOINS </a:t>
            </a:r>
          </a:p>
          <a:p>
            <a:r>
              <a:rPr lang="fr-FR" sz="2000" dirty="0"/>
              <a:t>Des exigences inadaptées aux capacités de l’enfant                </a:t>
            </a:r>
            <a:r>
              <a:rPr lang="fr-FR" sz="2000" b="1" dirty="0"/>
              <a:t>fondamentaux</a:t>
            </a:r>
          </a:p>
          <a:p>
            <a:r>
              <a:rPr lang="fr-FR" sz="2000" dirty="0"/>
              <a:t>Des signes d’impatience, des marques d’inattention            de l’enfant/élève</a:t>
            </a:r>
          </a:p>
          <a:p>
            <a:r>
              <a:rPr lang="fr-FR" sz="2000" dirty="0"/>
              <a:t>Une décision d’exclusion, d’interruption, un désaccord</a:t>
            </a:r>
          </a:p>
          <a:p>
            <a:pPr marL="0" indent="0" algn="r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b="1" dirty="0"/>
              <a:t>La réitération </a:t>
            </a:r>
            <a:r>
              <a:rPr lang="fr-FR" sz="2000" dirty="0"/>
              <a:t>est le </a:t>
            </a:r>
            <a:r>
              <a:rPr lang="fr-FR" sz="2000" u="sng" dirty="0"/>
              <a:t>principal facteur aggravant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L’accueil des émotions de l’enfant, principal LEVIER pour dénouer, désamorcer, réguler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4" name="Accolade fermante 3">
            <a:extLst>
              <a:ext uri="{FF2B5EF4-FFF2-40B4-BE49-F238E27FC236}">
                <a16:creationId xmlns:a16="http://schemas.microsoft.com/office/drawing/2014/main" id="{421B93FC-FE04-AD4D-8DB4-75386A93C63B}"/>
              </a:ext>
            </a:extLst>
          </p:cNvPr>
          <p:cNvSpPr/>
          <p:nvPr/>
        </p:nvSpPr>
        <p:spPr>
          <a:xfrm>
            <a:off x="6497781" y="1828800"/>
            <a:ext cx="235527" cy="18634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BA8237B-4B7E-CB44-9454-19268668632E}"/>
              </a:ext>
            </a:extLst>
          </p:cNvPr>
          <p:cNvSpPr txBox="1"/>
          <p:nvPr/>
        </p:nvSpPr>
        <p:spPr>
          <a:xfrm>
            <a:off x="3462456" y="6400800"/>
            <a:ext cx="251139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solidFill>
                  <a:srgbClr val="898989"/>
                </a:solidFill>
                <a:latin typeface="Calibri" panose="020F0502020204030204" pitchFamily="34" charset="0"/>
              </a:rPr>
              <a:t>Christophe MARSOLLIER, IGÉSR, 2020</a:t>
            </a:r>
            <a:endParaRPr lang="fr-FR" sz="1100" dirty="0"/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A290F3E-E903-754E-83C1-1A597F8A1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3268484"/>
            <a:ext cx="1049916" cy="84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A56B5-D589-DC47-84CC-F0B6228864D0}"/>
              </a:ext>
            </a:extLst>
          </p:cNvPr>
          <p:cNvSpPr/>
          <p:nvPr/>
        </p:nvSpPr>
        <p:spPr>
          <a:xfrm>
            <a:off x="226337" y="1358020"/>
            <a:ext cx="8818075" cy="7876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B70768F-D70E-1646-BE70-0F9462CCC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251575" cy="1183341"/>
          </a:xfrm>
        </p:spPr>
        <p:txBody>
          <a:bodyPr>
            <a:normAutofit fontScale="90000"/>
          </a:bodyPr>
          <a:lstStyle/>
          <a:p>
            <a:r>
              <a:rPr lang="fr-FR" sz="3200" dirty="0">
                <a:solidFill>
                  <a:srgbClr val="1212FF"/>
                </a:solidFill>
              </a:rPr>
              <a:t>L’émotion, une variable complexe éclairée par de multiples approches, et dont aucune définition ne fait consensus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CEB43A-BC15-944E-A075-88D269306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337" y="1463040"/>
            <a:ext cx="8879852" cy="56585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1800" dirty="0"/>
              <a:t>L'émotion est associée à </a:t>
            </a:r>
            <a:r>
              <a:rPr lang="fr-FR" sz="1800" b="1" dirty="0"/>
              <a:t>l'humeur</a:t>
            </a:r>
            <a:r>
              <a:rPr lang="fr-FR" sz="1800" dirty="0"/>
              <a:t>, au </a:t>
            </a:r>
            <a:r>
              <a:rPr lang="fr-FR" sz="1800" b="1" dirty="0"/>
              <a:t>tempérament</a:t>
            </a:r>
            <a:r>
              <a:rPr lang="fr-FR" sz="1800" dirty="0"/>
              <a:t>, à la </a:t>
            </a:r>
            <a:r>
              <a:rPr lang="fr-FR" sz="1800" b="1" dirty="0"/>
              <a:t>personnalité</a:t>
            </a:r>
            <a:r>
              <a:rPr lang="fr-FR" sz="1800" dirty="0"/>
              <a:t> et à la </a:t>
            </a:r>
            <a:r>
              <a:rPr lang="fr-FR" sz="1800" b="1" dirty="0"/>
              <a:t>motivation</a:t>
            </a:r>
            <a:r>
              <a:rPr lang="fr-FR" sz="1800" dirty="0"/>
              <a:t>.</a:t>
            </a:r>
          </a:p>
          <a:p>
            <a:pPr marL="0" indent="0">
              <a:buNone/>
            </a:pPr>
            <a:r>
              <a:rPr lang="fr-FR" sz="1800" dirty="0"/>
              <a:t>« Émotion »  du mot français « émouvoir » (latin </a:t>
            </a:r>
            <a:r>
              <a:rPr lang="fr-FR" sz="1800" i="1" dirty="0" err="1"/>
              <a:t>emovere</a:t>
            </a:r>
            <a:r>
              <a:rPr lang="fr-FR" sz="1800" dirty="0"/>
              <a:t>, « hors de » « mouvement »)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- </a:t>
            </a:r>
            <a:r>
              <a:rPr lang="fr-FR" sz="1800" i="1" dirty="0"/>
              <a:t>Philosophie </a:t>
            </a:r>
            <a:r>
              <a:rPr lang="fr-FR" sz="1800" dirty="0"/>
              <a:t>: </a:t>
            </a:r>
            <a:r>
              <a:rPr lang="fr-FR" sz="1800" u="sng" dirty="0"/>
              <a:t>6 émotions simples :</a:t>
            </a:r>
            <a:r>
              <a:rPr lang="fr-FR" sz="1800" dirty="0"/>
              <a:t> l'admiration, l'amour, la haine, le désir, la joie, la tristesse ». Toutes les autres en sont composées </a:t>
            </a:r>
            <a:r>
              <a:rPr lang="fr-FR" sz="1400" dirty="0"/>
              <a:t>(R. Descartes, </a:t>
            </a:r>
            <a:r>
              <a:rPr lang="fr-FR" sz="1400" i="1" dirty="0"/>
              <a:t>Les Passions de l’âme</a:t>
            </a:r>
            <a:r>
              <a:rPr lang="fr-FR" sz="1400" dirty="0"/>
              <a:t>, 1649)</a:t>
            </a:r>
          </a:p>
          <a:p>
            <a:pPr marL="0" indent="0">
              <a:buNone/>
            </a:pPr>
            <a:r>
              <a:rPr lang="fr-FR" sz="1800" i="1" dirty="0"/>
              <a:t>- Naturalisme</a:t>
            </a:r>
            <a:r>
              <a:rPr lang="fr-FR" sz="1800" dirty="0"/>
              <a:t> : la fonction communicative des émotions (</a:t>
            </a:r>
            <a:r>
              <a:rPr lang="fr-FR" sz="1800" u="sng" dirty="0"/>
              <a:t>une taxonomie </a:t>
            </a:r>
            <a:r>
              <a:rPr lang="fr-FR" sz="1800" dirty="0"/>
              <a:t>de diverses émotions de base. (</a:t>
            </a:r>
            <a:r>
              <a:rPr lang="fr-FR" sz="1400" dirty="0"/>
              <a:t>C. Darwin, </a:t>
            </a:r>
            <a:r>
              <a:rPr lang="fr-FR" sz="1400" i="1" dirty="0"/>
              <a:t>L'Expression des Emotions chez l'Homme et les Animaux</a:t>
            </a:r>
            <a:r>
              <a:rPr lang="fr-FR" sz="1400" dirty="0"/>
              <a:t>, 1872) </a:t>
            </a:r>
          </a:p>
          <a:p>
            <a:pPr marL="0" indent="0">
              <a:buNone/>
            </a:pPr>
            <a:r>
              <a:rPr lang="fr-FR" sz="1800" i="1" dirty="0"/>
              <a:t>- Psychologie</a:t>
            </a:r>
            <a:r>
              <a:rPr lang="fr-FR" sz="1800" dirty="0"/>
              <a:t> : </a:t>
            </a:r>
            <a:r>
              <a:rPr lang="fr-FR" sz="1800" dirty="0">
                <a:solidFill>
                  <a:srgbClr val="1212FF"/>
                </a:solidFill>
              </a:rPr>
              <a:t>différentes </a:t>
            </a:r>
            <a:r>
              <a:rPr lang="fr-FR" sz="1800" b="1" dirty="0">
                <a:solidFill>
                  <a:srgbClr val="1212FF"/>
                </a:solidFill>
              </a:rPr>
              <a:t>taxonomies</a:t>
            </a:r>
            <a:r>
              <a:rPr lang="fr-FR" sz="1800" dirty="0">
                <a:solidFill>
                  <a:srgbClr val="1212FF"/>
                </a:solidFill>
              </a:rPr>
              <a:t> des émotions </a:t>
            </a:r>
            <a:r>
              <a:rPr lang="fr-FR" sz="1800" dirty="0"/>
              <a:t>(</a:t>
            </a:r>
            <a:r>
              <a:rPr lang="fr-FR" sz="1400" dirty="0"/>
              <a:t>S. </a:t>
            </a:r>
            <a:r>
              <a:rPr lang="fr-FR" sz="1400" dirty="0" err="1"/>
              <a:t>Tomkins</a:t>
            </a:r>
            <a:r>
              <a:rPr lang="fr-FR" sz="1400" dirty="0"/>
              <a:t>, C. Izard, R. </a:t>
            </a:r>
            <a:r>
              <a:rPr lang="fr-FR" sz="1400" dirty="0" err="1"/>
              <a:t>Plutchick</a:t>
            </a:r>
            <a:r>
              <a:rPr lang="fr-FR" sz="1400" dirty="0"/>
              <a:t>, P. </a:t>
            </a:r>
            <a:r>
              <a:rPr lang="fr-FR" sz="1400" dirty="0" err="1"/>
              <a:t>Ekman</a:t>
            </a:r>
            <a:r>
              <a:rPr lang="fr-FR" sz="1400" dirty="0"/>
              <a:t>)</a:t>
            </a:r>
            <a:endParaRPr lang="fr-FR" sz="1800" i="1" dirty="0"/>
          </a:p>
          <a:p>
            <a:pPr marL="0" indent="0">
              <a:buNone/>
            </a:pPr>
            <a:r>
              <a:rPr lang="fr-FR" sz="1800" i="1" dirty="0"/>
              <a:t>- Psychologie cognitive </a:t>
            </a:r>
            <a:r>
              <a:rPr lang="fr-FR" sz="1800" dirty="0"/>
              <a:t>: </a:t>
            </a:r>
            <a:r>
              <a:rPr lang="fr-FR" sz="1800" b="1" dirty="0"/>
              <a:t>sentiments métacognitifs </a:t>
            </a:r>
            <a:r>
              <a:rPr lang="fr-FR" sz="1600" dirty="0"/>
              <a:t>(incertitude, probable incorrection) (</a:t>
            </a:r>
            <a:r>
              <a:rPr lang="fr-FR" sz="1200" dirty="0"/>
              <a:t>J. Proust)</a:t>
            </a:r>
          </a:p>
          <a:p>
            <a:pPr marL="0" indent="0">
              <a:buNone/>
            </a:pPr>
            <a:r>
              <a:rPr lang="fr-FR" sz="1800" i="1" dirty="0"/>
              <a:t>- Psychanalyse</a:t>
            </a:r>
            <a:r>
              <a:rPr lang="fr-FR" sz="1800" dirty="0"/>
              <a:t> : </a:t>
            </a:r>
            <a:r>
              <a:rPr lang="fr-FR" sz="1800" b="1" dirty="0"/>
              <a:t>le pouvoir du partage social des émotions</a:t>
            </a:r>
            <a:r>
              <a:rPr lang="fr-FR" sz="1800" dirty="0"/>
              <a:t>, dans l’entretien analytique </a:t>
            </a:r>
            <a:r>
              <a:rPr lang="fr-FR" sz="1400" dirty="0"/>
              <a:t>(S. Freud, 1937). </a:t>
            </a:r>
            <a:r>
              <a:rPr lang="fr-FR" sz="1800" b="1" dirty="0"/>
              <a:t>L’importance de la mise en mot des émotions </a:t>
            </a:r>
            <a:r>
              <a:rPr lang="fr-FR" sz="1400" dirty="0"/>
              <a:t>(F. Dolto, 1990)</a:t>
            </a:r>
          </a:p>
          <a:p>
            <a:pPr marL="0" indent="0">
              <a:buNone/>
            </a:pPr>
            <a:r>
              <a:rPr lang="fr-FR" sz="1800" i="1" dirty="0"/>
              <a:t>- Neurosciences cognitives </a:t>
            </a:r>
            <a:r>
              <a:rPr lang="fr-FR" sz="1800" dirty="0"/>
              <a:t>: rôle des émotions dans la </a:t>
            </a:r>
            <a:r>
              <a:rPr lang="fr-FR" sz="1800" b="1" dirty="0"/>
              <a:t>prise de décision </a:t>
            </a:r>
            <a:r>
              <a:rPr lang="fr-FR" sz="1800" dirty="0"/>
              <a:t>et l’exercice de la raison</a:t>
            </a:r>
            <a:r>
              <a:rPr lang="fr-FR" sz="1400" dirty="0"/>
              <a:t> (A. </a:t>
            </a:r>
            <a:r>
              <a:rPr lang="fr-FR" sz="1400" dirty="0" err="1"/>
              <a:t>Damasio</a:t>
            </a:r>
            <a:r>
              <a:rPr lang="fr-FR" sz="1400" dirty="0"/>
              <a:t>, 1995)  </a:t>
            </a:r>
            <a:r>
              <a:rPr lang="fr-FR" sz="1800" dirty="0"/>
              <a:t>Rôle facilitateur de l’émotion dans  l’apprentissage </a:t>
            </a:r>
            <a:r>
              <a:rPr lang="fr-FR" sz="1400" dirty="0"/>
              <a:t>(O. </a:t>
            </a:r>
            <a:r>
              <a:rPr lang="fr-FR" sz="1400" dirty="0" err="1"/>
              <a:t>Oudé</a:t>
            </a:r>
            <a:r>
              <a:rPr lang="fr-FR" sz="1400" dirty="0"/>
              <a:t>, 2018).</a:t>
            </a:r>
          </a:p>
          <a:p>
            <a:pPr marL="0" indent="0">
              <a:buNone/>
            </a:pPr>
            <a:r>
              <a:rPr lang="fr-FR" sz="1800" dirty="0"/>
              <a:t>- </a:t>
            </a:r>
            <a:r>
              <a:rPr lang="fr-FR" sz="1800" i="1" dirty="0"/>
              <a:t>Neurosciences affectives et sociales </a:t>
            </a:r>
            <a:r>
              <a:rPr lang="fr-FR" sz="1800" dirty="0"/>
              <a:t>: les dégâts de la VEO /le pouvoir de </a:t>
            </a:r>
            <a:r>
              <a:rPr lang="fr-FR" sz="1800" b="1" dirty="0"/>
              <a:t>la bienveillance pour permettre au cortex de réguler l’amygdale cérébrale</a:t>
            </a:r>
            <a:r>
              <a:rPr lang="fr-FR" sz="1800" dirty="0"/>
              <a:t> </a:t>
            </a:r>
            <a:r>
              <a:rPr lang="fr-FR" sz="1400" dirty="0"/>
              <a:t>(C. Gueguen, 2016)</a:t>
            </a:r>
          </a:p>
          <a:p>
            <a:pPr marL="0" indent="0">
              <a:buNone/>
            </a:pPr>
            <a:r>
              <a:rPr lang="fr-FR" sz="1800" i="1" dirty="0"/>
              <a:t>- Psychologie positive </a:t>
            </a:r>
            <a:r>
              <a:rPr lang="fr-FR" sz="1800" dirty="0"/>
              <a:t>: </a:t>
            </a:r>
            <a:r>
              <a:rPr lang="fr-FR" sz="1800" b="1" dirty="0"/>
              <a:t>le pouvoir des émotions agréables </a:t>
            </a:r>
            <a:r>
              <a:rPr lang="fr-FR" sz="1800" dirty="0"/>
              <a:t>(gratitude, etc.) </a:t>
            </a:r>
            <a:r>
              <a:rPr lang="fr-FR" sz="1500" dirty="0"/>
              <a:t>(M. </a:t>
            </a:r>
            <a:r>
              <a:rPr lang="fr-FR" sz="1500" dirty="0" err="1"/>
              <a:t>Selingman</a:t>
            </a:r>
            <a:r>
              <a:rPr lang="fr-FR" sz="1500" dirty="0"/>
              <a:t>, 2008 )</a:t>
            </a:r>
          </a:p>
          <a:p>
            <a:pPr marL="0" indent="0">
              <a:buNone/>
            </a:pPr>
            <a:r>
              <a:rPr lang="fr-FR" sz="1800" dirty="0"/>
              <a:t>- </a:t>
            </a:r>
            <a:r>
              <a:rPr lang="fr-FR" sz="1800" i="1" dirty="0"/>
              <a:t>Techniques </a:t>
            </a:r>
            <a:r>
              <a:rPr lang="fr-FR" sz="1800" i="1" dirty="0" err="1"/>
              <a:t>cognitivo</a:t>
            </a:r>
            <a:r>
              <a:rPr lang="fr-FR" sz="1800" i="1" dirty="0"/>
              <a:t>-comportementales </a:t>
            </a:r>
            <a:r>
              <a:rPr lang="fr-FR" sz="1800" dirty="0"/>
              <a:t>: traitent le </a:t>
            </a:r>
            <a:r>
              <a:rPr lang="fr-FR" sz="1800" b="1" dirty="0"/>
              <a:t>stress post-traumatique, les troubles obsessionnels compulsifs </a:t>
            </a:r>
            <a:r>
              <a:rPr lang="fr-FR" sz="1800" dirty="0"/>
              <a:t>(relaxation, respiration, </a:t>
            </a:r>
            <a:r>
              <a:rPr lang="fr-FR" sz="1800" dirty="0" err="1"/>
              <a:t>mindfulness</a:t>
            </a:r>
            <a:r>
              <a:rPr lang="fr-FR" sz="1800" dirty="0"/>
              <a:t>, EMDR, sophrologie, etc.)</a:t>
            </a:r>
          </a:p>
          <a:p>
            <a:pPr marL="0" indent="0">
              <a:buNone/>
            </a:pPr>
            <a:r>
              <a:rPr lang="fr-FR" sz="1800" i="1" dirty="0"/>
              <a:t>-  Spiritualité : </a:t>
            </a:r>
            <a:r>
              <a:rPr lang="fr-FR" sz="1800" dirty="0"/>
              <a:t>la joie et la gratitude, comme source de développement ontologique</a:t>
            </a:r>
          </a:p>
          <a:p>
            <a:pPr>
              <a:buFontTx/>
              <a:buChar char="-"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75106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5E38F2-0F9D-D041-A2FC-B8A1C20ED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53" y="-150607"/>
            <a:ext cx="8692179" cy="1568245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rgbClr val="1212FF"/>
                </a:solidFill>
              </a:rPr>
              <a:t>Pas de consensus sur les émotions fondamentales !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4CED034-6D25-314F-B53D-E5DA0A822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1208" y="1063936"/>
            <a:ext cx="5701915" cy="555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02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3B8737-FA00-214A-B09D-63EACA38A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solidFill>
                  <a:srgbClr val="1212FF"/>
                </a:solidFill>
              </a:rPr>
              <a:t>La roue des émotions </a:t>
            </a:r>
            <a:r>
              <a:rPr lang="fr-FR" sz="1600" dirty="0">
                <a:solidFill>
                  <a:srgbClr val="1212FF"/>
                </a:solidFill>
              </a:rPr>
              <a:t>(Robert </a:t>
            </a:r>
            <a:r>
              <a:rPr lang="fr-FR" sz="1600" dirty="0" err="1">
                <a:solidFill>
                  <a:srgbClr val="1212FF"/>
                </a:solidFill>
              </a:rPr>
              <a:t>Plutchik</a:t>
            </a:r>
            <a:r>
              <a:rPr lang="fr-FR" sz="1600" dirty="0">
                <a:solidFill>
                  <a:srgbClr val="1212FF"/>
                </a:solidFill>
              </a:rPr>
              <a:t>, 1980)</a:t>
            </a:r>
            <a:br>
              <a:rPr lang="fr-FR" sz="1600" dirty="0">
                <a:solidFill>
                  <a:srgbClr val="1212FF"/>
                </a:solidFill>
              </a:rPr>
            </a:br>
            <a:endParaRPr lang="fr-FR" sz="1600" dirty="0">
              <a:solidFill>
                <a:srgbClr val="1212FF"/>
              </a:solidFill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14465AC-6178-434E-8BCE-E748EDFDF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174" y="1175122"/>
            <a:ext cx="5635161" cy="555229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8250889-567C-2242-81E2-FAAC74849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335" y="1921934"/>
            <a:ext cx="2933953" cy="366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14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D4FE42-974B-9B45-A7D1-42557C74B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3284"/>
            <a:ext cx="9143999" cy="1201480"/>
          </a:xfrm>
        </p:spPr>
        <p:txBody>
          <a:bodyPr>
            <a:normAutofit fontScale="90000"/>
          </a:bodyPr>
          <a:lstStyle/>
          <a:p>
            <a:r>
              <a:rPr lang="fr-FR" sz="1600" i="1" dirty="0">
                <a:latin typeface="Times" pitchFamily="2" charset="0"/>
              </a:rPr>
              <a:t>Les peines légères s’expriment aisément, les grandes douleurs sont muettes          </a:t>
            </a:r>
            <a:r>
              <a:rPr lang="fr-FR" sz="1600" dirty="0">
                <a:latin typeface="Times" pitchFamily="2" charset="0"/>
              </a:rPr>
              <a:t>Sénèque</a:t>
            </a:r>
            <a:br>
              <a:rPr lang="fr-FR" sz="1600" dirty="0">
                <a:latin typeface="Times" pitchFamily="2" charset="0"/>
              </a:rPr>
            </a:br>
            <a:br>
              <a:rPr lang="fr-FR" sz="1600" dirty="0">
                <a:latin typeface="Times" pitchFamily="2" charset="0"/>
              </a:rPr>
            </a:br>
            <a:r>
              <a:rPr lang="fr-FR" sz="3100" dirty="0">
                <a:solidFill>
                  <a:srgbClr val="1212FF"/>
                </a:solidFill>
              </a:rPr>
              <a:t>Un spectre très large d’émotions ressenties                           selon les expériences (contextes) vécues lors du </a:t>
            </a:r>
            <a:r>
              <a:rPr lang="fr-FR" sz="3100" u="sng" dirty="0">
                <a:solidFill>
                  <a:srgbClr val="1212FF"/>
                </a:solidFill>
              </a:rPr>
              <a:t>confinement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A77B4F-D96D-C44C-BE9E-ED59F97C2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8" y="1765005"/>
            <a:ext cx="8623003" cy="4954772"/>
          </a:xfrm>
          <a:ln>
            <a:solidFill>
              <a:srgbClr val="FF0000"/>
            </a:solidFill>
          </a:ln>
        </p:spPr>
        <p:txBody>
          <a:bodyPr numCol="3">
            <a:normAutofit fontScale="92500" lnSpcReduction="20000"/>
          </a:bodyPr>
          <a:lstStyle/>
          <a:p>
            <a:pPr marL="0" indent="0">
              <a:buNone/>
            </a:pPr>
            <a:r>
              <a:rPr lang="fr-FR" sz="2600" u="sng" dirty="0"/>
              <a:t>FAITS, CONTRAINTES,  TENSIONS, DRAMES vécus lors du </a:t>
            </a:r>
            <a:r>
              <a:rPr lang="fr-FR" sz="2600" b="1" u="sng" dirty="0"/>
              <a:t>confinement</a:t>
            </a:r>
            <a:r>
              <a:rPr lang="fr-FR" sz="2600" dirty="0"/>
              <a:t> </a:t>
            </a:r>
          </a:p>
          <a:p>
            <a:pPr marL="0" indent="0">
              <a:buNone/>
            </a:pPr>
            <a:r>
              <a:rPr lang="fr-FR" sz="1800" dirty="0"/>
              <a:t>Lieu de vie (espace)</a:t>
            </a:r>
          </a:p>
          <a:p>
            <a:pPr marL="0" indent="0">
              <a:buNone/>
            </a:pPr>
            <a:r>
              <a:rPr lang="fr-FR" sz="1800" dirty="0"/>
              <a:t>Temps </a:t>
            </a:r>
          </a:p>
          <a:p>
            <a:pPr marL="0" indent="0">
              <a:buNone/>
            </a:pPr>
            <a:r>
              <a:rPr lang="fr-FR" sz="1800" dirty="0"/>
              <a:t>Matériel</a:t>
            </a:r>
          </a:p>
          <a:p>
            <a:pPr marL="0" indent="0">
              <a:buNone/>
            </a:pPr>
            <a:r>
              <a:rPr lang="fr-FR" sz="1800" dirty="0"/>
              <a:t>Travail scolaire à la maison</a:t>
            </a:r>
          </a:p>
          <a:p>
            <a:pPr marL="0" indent="0">
              <a:buNone/>
            </a:pPr>
            <a:r>
              <a:rPr lang="fr-FR" sz="1800" dirty="0"/>
              <a:t>Travail des parents</a:t>
            </a:r>
          </a:p>
          <a:p>
            <a:pPr marL="0" indent="0">
              <a:buNone/>
            </a:pPr>
            <a:r>
              <a:rPr lang="fr-FR" sz="1800" dirty="0"/>
              <a:t>Argent</a:t>
            </a:r>
          </a:p>
          <a:p>
            <a:pPr marL="0" indent="0">
              <a:buNone/>
            </a:pPr>
            <a:r>
              <a:rPr lang="fr-FR" sz="1800" dirty="0"/>
              <a:t>Information</a:t>
            </a:r>
          </a:p>
          <a:p>
            <a:pPr marL="0" indent="0">
              <a:buNone/>
            </a:pPr>
            <a:r>
              <a:rPr lang="fr-FR" sz="1800" dirty="0"/>
              <a:t>Relations sociales (tensions)</a:t>
            </a:r>
          </a:p>
          <a:p>
            <a:pPr marL="0" indent="0">
              <a:buNone/>
            </a:pPr>
            <a:r>
              <a:rPr lang="fr-FR" sz="1800" dirty="0"/>
              <a:t>Projet (absence de)</a:t>
            </a:r>
          </a:p>
          <a:p>
            <a:pPr marL="0" indent="0">
              <a:buNone/>
            </a:pPr>
            <a:r>
              <a:rPr lang="fr-FR" sz="1800" dirty="0"/>
              <a:t>Alimentation</a:t>
            </a:r>
          </a:p>
          <a:p>
            <a:pPr marL="0" indent="0">
              <a:buNone/>
            </a:pPr>
            <a:r>
              <a:rPr lang="fr-FR" sz="1800" dirty="0"/>
              <a:t>Santé (hygiène, maladie, hospitalisation, isolement)</a:t>
            </a:r>
          </a:p>
          <a:p>
            <a:pPr marL="0" indent="0">
              <a:buNone/>
            </a:pPr>
            <a:r>
              <a:rPr lang="fr-FR" sz="1800" dirty="0"/>
              <a:t>Décès d’un proche (deuil)</a:t>
            </a:r>
            <a:endParaRPr lang="fr-FR" sz="2000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2000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600" u="sng" dirty="0">
                <a:solidFill>
                  <a:srgbClr val="FF0000"/>
                </a:solidFill>
              </a:rPr>
              <a:t>ÉMOTIONS ressenties</a:t>
            </a:r>
            <a:r>
              <a:rPr lang="fr-FR" sz="26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fr-FR" sz="1800" b="1" dirty="0">
                <a:solidFill>
                  <a:srgbClr val="FF0000"/>
                </a:solidFill>
              </a:rPr>
              <a:t>Honte</a:t>
            </a:r>
            <a:r>
              <a:rPr lang="fr-FR" sz="1800" dirty="0">
                <a:solidFill>
                  <a:srgbClr val="FF0000"/>
                </a:solidFill>
              </a:rPr>
              <a:t> </a:t>
            </a:r>
            <a:r>
              <a:rPr lang="fr-FR" sz="1800" i="1" dirty="0">
                <a:solidFill>
                  <a:srgbClr val="FF0000"/>
                </a:solidFill>
              </a:rPr>
              <a:t>(que mes parents n’ait pas d’argent pour un ordi)</a:t>
            </a:r>
          </a:p>
          <a:p>
            <a:pPr marL="0" indent="0">
              <a:buNone/>
            </a:pPr>
            <a:r>
              <a:rPr lang="fr-FR" sz="1800" b="1" dirty="0">
                <a:solidFill>
                  <a:srgbClr val="FF0000"/>
                </a:solidFill>
              </a:rPr>
              <a:t>Culpabilité</a:t>
            </a:r>
            <a:r>
              <a:rPr lang="fr-FR" sz="1800" dirty="0">
                <a:solidFill>
                  <a:srgbClr val="FF0000"/>
                </a:solidFill>
              </a:rPr>
              <a:t> (</a:t>
            </a:r>
            <a:r>
              <a:rPr lang="fr-FR" sz="1800" i="1" dirty="0">
                <a:solidFill>
                  <a:srgbClr val="FF0000"/>
                </a:solidFill>
              </a:rPr>
              <a:t>de n’avoir pas pu faire tout mon travail) </a:t>
            </a:r>
          </a:p>
          <a:p>
            <a:pPr marL="0" indent="0">
              <a:buNone/>
            </a:pPr>
            <a:r>
              <a:rPr lang="fr-FR" sz="1800" b="1" dirty="0">
                <a:solidFill>
                  <a:srgbClr val="FF0000"/>
                </a:solidFill>
              </a:rPr>
              <a:t>Colère</a:t>
            </a:r>
            <a:r>
              <a:rPr lang="fr-FR" sz="1800" dirty="0">
                <a:solidFill>
                  <a:srgbClr val="FF0000"/>
                </a:solidFill>
              </a:rPr>
              <a:t> </a:t>
            </a:r>
            <a:r>
              <a:rPr lang="fr-FR" sz="1800" i="1" dirty="0">
                <a:solidFill>
                  <a:srgbClr val="FF0000"/>
                </a:solidFill>
              </a:rPr>
              <a:t>(que mon frère ait pris l’ordi prêté par la ville) </a:t>
            </a:r>
          </a:p>
          <a:p>
            <a:pPr marL="0" indent="0">
              <a:buNone/>
            </a:pPr>
            <a:r>
              <a:rPr lang="fr-FR" sz="1800" b="1" dirty="0">
                <a:solidFill>
                  <a:srgbClr val="FF0000"/>
                </a:solidFill>
              </a:rPr>
              <a:t>Peine</a:t>
            </a:r>
            <a:r>
              <a:rPr lang="fr-FR" sz="1800" dirty="0">
                <a:solidFill>
                  <a:srgbClr val="FF0000"/>
                </a:solidFill>
              </a:rPr>
              <a:t> </a:t>
            </a:r>
            <a:r>
              <a:rPr lang="fr-FR" sz="1800" i="1" dirty="0">
                <a:solidFill>
                  <a:srgbClr val="FF0000"/>
                </a:solidFill>
              </a:rPr>
              <a:t>(décès de mon grand-père)</a:t>
            </a:r>
          </a:p>
          <a:p>
            <a:pPr marL="0" indent="0">
              <a:buNone/>
            </a:pPr>
            <a:r>
              <a:rPr lang="fr-FR" sz="1800" b="1" dirty="0">
                <a:solidFill>
                  <a:srgbClr val="FF0000"/>
                </a:solidFill>
              </a:rPr>
              <a:t>Peur</a:t>
            </a:r>
            <a:r>
              <a:rPr lang="fr-FR" sz="1800" dirty="0">
                <a:solidFill>
                  <a:srgbClr val="FF0000"/>
                </a:solidFill>
              </a:rPr>
              <a:t> </a:t>
            </a:r>
            <a:r>
              <a:rPr lang="fr-FR" sz="1800" i="1" dirty="0">
                <a:solidFill>
                  <a:srgbClr val="FF0000"/>
                </a:solidFill>
              </a:rPr>
              <a:t>(que ma mère meure)</a:t>
            </a:r>
          </a:p>
          <a:p>
            <a:pPr marL="0" indent="0">
              <a:buNone/>
            </a:pPr>
            <a:r>
              <a:rPr lang="fr-FR" sz="1800" b="1" dirty="0">
                <a:solidFill>
                  <a:srgbClr val="1212FF"/>
                </a:solidFill>
              </a:rPr>
              <a:t>Joie</a:t>
            </a:r>
            <a:r>
              <a:rPr lang="fr-FR" sz="1800" dirty="0">
                <a:solidFill>
                  <a:srgbClr val="1212FF"/>
                </a:solidFill>
              </a:rPr>
              <a:t> </a:t>
            </a:r>
            <a:r>
              <a:rPr lang="fr-FR" sz="1800" i="1" dirty="0">
                <a:solidFill>
                  <a:srgbClr val="1212FF"/>
                </a:solidFill>
              </a:rPr>
              <a:t>(de retrouver mes amis)</a:t>
            </a:r>
          </a:p>
          <a:p>
            <a:pPr marL="0" indent="0">
              <a:buNone/>
            </a:pPr>
            <a:r>
              <a:rPr lang="fr-FR" sz="1800" b="1" dirty="0">
                <a:solidFill>
                  <a:srgbClr val="FF0000"/>
                </a:solidFill>
              </a:rPr>
              <a:t>Rage</a:t>
            </a:r>
            <a:r>
              <a:rPr lang="fr-FR" sz="1800" dirty="0">
                <a:solidFill>
                  <a:srgbClr val="FF0000"/>
                </a:solidFill>
              </a:rPr>
              <a:t> </a:t>
            </a:r>
            <a:r>
              <a:rPr lang="fr-FR" sz="1800" i="1" dirty="0">
                <a:solidFill>
                  <a:srgbClr val="FF0000"/>
                </a:solidFill>
              </a:rPr>
              <a:t>(de ne pas pouvoir sortir jouer avec mes copains)</a:t>
            </a:r>
          </a:p>
          <a:p>
            <a:pPr marL="0" indent="0">
              <a:buNone/>
            </a:pPr>
            <a:r>
              <a:rPr lang="fr-FR" sz="1800" b="1" dirty="0">
                <a:solidFill>
                  <a:srgbClr val="FF0000"/>
                </a:solidFill>
              </a:rPr>
              <a:t>Désespoir</a:t>
            </a:r>
            <a:r>
              <a:rPr lang="fr-FR" sz="1800" dirty="0">
                <a:solidFill>
                  <a:srgbClr val="FF0000"/>
                </a:solidFill>
              </a:rPr>
              <a:t> </a:t>
            </a:r>
            <a:r>
              <a:rPr lang="fr-FR" sz="1800" i="1" dirty="0">
                <a:solidFill>
                  <a:srgbClr val="FF0000"/>
                </a:solidFill>
              </a:rPr>
              <a:t>(de ne pouvoir parler des peurs de ma mère)</a:t>
            </a:r>
          </a:p>
          <a:p>
            <a:pPr marL="0" indent="0">
              <a:buNone/>
            </a:pPr>
            <a:r>
              <a:rPr lang="fr-FR" sz="1800" b="1" dirty="0">
                <a:solidFill>
                  <a:srgbClr val="FF0000"/>
                </a:solidFill>
              </a:rPr>
              <a:t>Indignation</a:t>
            </a:r>
            <a:r>
              <a:rPr lang="fr-FR" sz="1800" dirty="0">
                <a:solidFill>
                  <a:srgbClr val="FF0000"/>
                </a:solidFill>
              </a:rPr>
              <a:t> (</a:t>
            </a:r>
            <a:r>
              <a:rPr lang="fr-FR" sz="1800" i="1" dirty="0">
                <a:solidFill>
                  <a:srgbClr val="FF0000"/>
                </a:solidFill>
              </a:rPr>
              <a:t>face à la violence de mon père) </a:t>
            </a:r>
            <a:endParaRPr lang="fr-FR" sz="2000" i="1" u="sng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r-FR" sz="1800" b="1" dirty="0">
                <a:solidFill>
                  <a:srgbClr val="FF0000"/>
                </a:solidFill>
              </a:rPr>
              <a:t>Regret</a:t>
            </a:r>
            <a:r>
              <a:rPr lang="fr-FR" sz="1800" dirty="0">
                <a:solidFill>
                  <a:srgbClr val="FF0000"/>
                </a:solidFill>
              </a:rPr>
              <a:t> </a:t>
            </a:r>
            <a:r>
              <a:rPr lang="fr-FR" sz="1800" i="1" dirty="0">
                <a:solidFill>
                  <a:srgbClr val="FF0000"/>
                </a:solidFill>
              </a:rPr>
              <a:t>(de n’avoir pas été aidé)</a:t>
            </a:r>
          </a:p>
          <a:p>
            <a:pPr marL="0" indent="0">
              <a:buNone/>
            </a:pPr>
            <a:r>
              <a:rPr lang="fr-FR" sz="1800" b="1" dirty="0">
                <a:solidFill>
                  <a:srgbClr val="1212FF"/>
                </a:solidFill>
              </a:rPr>
              <a:t>Gratitude </a:t>
            </a:r>
            <a:r>
              <a:rPr lang="fr-FR" sz="1800" i="1" dirty="0">
                <a:solidFill>
                  <a:srgbClr val="1212FF"/>
                </a:solidFill>
              </a:rPr>
              <a:t>(les soignants qui ont  sauvé ma grand-mère)</a:t>
            </a:r>
          </a:p>
          <a:p>
            <a:pPr marL="0" indent="0">
              <a:buNone/>
            </a:pPr>
            <a:r>
              <a:rPr lang="fr-FR" sz="2600" b="1" u="sng" dirty="0">
                <a:solidFill>
                  <a:srgbClr val="00B050"/>
                </a:solidFill>
              </a:rPr>
              <a:t>BESOINS</a:t>
            </a:r>
            <a:r>
              <a:rPr lang="fr-FR" sz="2600" u="sng" dirty="0">
                <a:solidFill>
                  <a:srgbClr val="00B050"/>
                </a:solidFill>
              </a:rPr>
              <a:t>, ATTENTES et DESIRS non satisfaits</a:t>
            </a:r>
            <a:r>
              <a:rPr lang="fr-FR" sz="2600" dirty="0">
                <a:solidFill>
                  <a:srgbClr val="00B050"/>
                </a:solidFill>
              </a:rPr>
              <a:t> </a:t>
            </a:r>
            <a:endParaRPr lang="fr-FR" sz="2600" u="sng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r-FR" sz="1800" b="1" dirty="0">
                <a:solidFill>
                  <a:srgbClr val="00B050"/>
                </a:solidFill>
              </a:rPr>
              <a:t>Sécurité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B050"/>
                </a:solidFill>
              </a:rPr>
              <a:t>Expression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B050"/>
                </a:solidFill>
              </a:rPr>
              <a:t>Confiance de l’adulte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B050"/>
                </a:solidFill>
              </a:rPr>
              <a:t>Reconnaissance de mes sentiments</a:t>
            </a:r>
          </a:p>
          <a:p>
            <a:pPr marL="0" indent="0">
              <a:buNone/>
            </a:pPr>
            <a:r>
              <a:rPr lang="fr-FR" sz="1800" b="1" dirty="0">
                <a:solidFill>
                  <a:srgbClr val="00B050"/>
                </a:solidFill>
              </a:rPr>
              <a:t>Temps, espace, </a:t>
            </a:r>
          </a:p>
          <a:p>
            <a:pPr marL="0" indent="0">
              <a:buNone/>
            </a:pPr>
            <a:r>
              <a:rPr lang="fr-FR" sz="1800" b="1" dirty="0">
                <a:solidFill>
                  <a:srgbClr val="00B050"/>
                </a:solidFill>
              </a:rPr>
              <a:t>Paix, harmonie, calme, </a:t>
            </a:r>
          </a:p>
          <a:p>
            <a:pPr marL="0" indent="0">
              <a:buNone/>
            </a:pPr>
            <a:r>
              <a:rPr lang="fr-FR" sz="1800" b="1" dirty="0">
                <a:solidFill>
                  <a:srgbClr val="00B050"/>
                </a:solidFill>
              </a:rPr>
              <a:t>Écoute/expression</a:t>
            </a:r>
          </a:p>
          <a:p>
            <a:pPr marL="0" indent="0">
              <a:buNone/>
            </a:pPr>
            <a:r>
              <a:rPr lang="fr-FR" sz="1800" b="1" dirty="0">
                <a:solidFill>
                  <a:srgbClr val="00B050"/>
                </a:solidFill>
              </a:rPr>
              <a:t>Respect</a:t>
            </a:r>
            <a:r>
              <a:rPr lang="fr-FR" sz="1800" dirty="0">
                <a:solidFill>
                  <a:srgbClr val="00B050"/>
                </a:solidFill>
              </a:rPr>
              <a:t>, justice, </a:t>
            </a:r>
          </a:p>
          <a:p>
            <a:pPr marL="0" indent="0">
              <a:buNone/>
            </a:pPr>
            <a:r>
              <a:rPr lang="fr-FR" sz="1800" b="1" dirty="0">
                <a:solidFill>
                  <a:srgbClr val="00B050"/>
                </a:solidFill>
              </a:rPr>
              <a:t>Sens, stimulations, motivation,</a:t>
            </a:r>
          </a:p>
          <a:p>
            <a:pPr marL="0" indent="0">
              <a:buNone/>
            </a:pPr>
            <a:r>
              <a:rPr lang="fr-FR" sz="1800" b="1" dirty="0">
                <a:solidFill>
                  <a:srgbClr val="00B050"/>
                </a:solidFill>
              </a:rPr>
              <a:t>Interactions sociales, jeu, rires</a:t>
            </a:r>
          </a:p>
          <a:p>
            <a:pPr marL="0" indent="0">
              <a:buNone/>
            </a:pPr>
            <a:r>
              <a:rPr lang="fr-FR" sz="1800" b="1" dirty="0">
                <a:solidFill>
                  <a:srgbClr val="00B050"/>
                </a:solidFill>
              </a:rPr>
              <a:t>Activité physique, jeux extérieurs</a:t>
            </a:r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19DED78-B6C4-BE47-883B-878F9853BE17}"/>
              </a:ext>
            </a:extLst>
          </p:cNvPr>
          <p:cNvSpPr txBox="1"/>
          <p:nvPr/>
        </p:nvSpPr>
        <p:spPr>
          <a:xfrm>
            <a:off x="4184725" y="6250194"/>
            <a:ext cx="45827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                                                </a:t>
            </a:r>
          </a:p>
          <a:p>
            <a:endParaRPr lang="fr-FR" sz="900" dirty="0"/>
          </a:p>
          <a:p>
            <a:r>
              <a:rPr lang="fr-FR" sz="900" dirty="0"/>
              <a:t>                                                                                            Christophe MARSOLLIER, IGESR, 2020.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684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54B1A3-DB7D-544E-A730-D2465AE162CC}"/>
              </a:ext>
            </a:extLst>
          </p:cNvPr>
          <p:cNvSpPr/>
          <p:nvPr/>
        </p:nvSpPr>
        <p:spPr>
          <a:xfrm>
            <a:off x="140553" y="1002323"/>
            <a:ext cx="8857485" cy="7745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0D549B-83C2-E648-837A-D6CDD53FC5E5}"/>
              </a:ext>
            </a:extLst>
          </p:cNvPr>
          <p:cNvSpPr/>
          <p:nvPr/>
        </p:nvSpPr>
        <p:spPr>
          <a:xfrm>
            <a:off x="322729" y="3732904"/>
            <a:ext cx="8520057" cy="5486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79A13F-633E-A54F-A518-A63AD6FED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861646"/>
            <a:ext cx="8229600" cy="2690446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rgbClr val="1212FF"/>
                </a:solidFill>
              </a:rPr>
              <a:t>Ce que « accueillir une émotion » veut dire…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DAADEF-8891-9848-ABDC-748F36EC5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37" y="1002323"/>
            <a:ext cx="8769294" cy="61138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400" dirty="0"/>
              <a:t>L’émotion, dans la majorité des situations, exprime un BESOIN un DÉSIR ou une ATTENTE que la personne ressent comme impérieux. </a:t>
            </a:r>
          </a:p>
          <a:p>
            <a:pPr marL="0" indent="0">
              <a:buNone/>
            </a:pPr>
            <a:endParaRPr lang="fr-FR" sz="900" dirty="0"/>
          </a:p>
          <a:p>
            <a:r>
              <a:rPr lang="fr-FR" sz="2400" b="1" dirty="0"/>
              <a:t>Ressentir que son émotion est accueillie </a:t>
            </a:r>
            <a:r>
              <a:rPr lang="fr-FR" sz="2400" dirty="0"/>
              <a:t>permet à l’enfant </a:t>
            </a:r>
            <a:r>
              <a:rPr lang="fr-FR" sz="2400" u="sng" dirty="0"/>
              <a:t>d’accéder plus facilement à l’expression de son besoin ou de son désir</a:t>
            </a:r>
            <a:r>
              <a:rPr lang="fr-FR" sz="2400" dirty="0"/>
              <a:t>.  </a:t>
            </a:r>
          </a:p>
          <a:p>
            <a:pPr marL="0" indent="0">
              <a:buNone/>
            </a:pPr>
            <a:endParaRPr lang="fr-FR" sz="900" dirty="0"/>
          </a:p>
          <a:p>
            <a:r>
              <a:rPr lang="fr-FR" sz="2400" dirty="0"/>
              <a:t>Ressentir que </a:t>
            </a:r>
            <a:r>
              <a:rPr lang="fr-FR" sz="2400" b="1" dirty="0"/>
              <a:t>son besoin ou son désir </a:t>
            </a:r>
            <a:r>
              <a:rPr lang="fr-FR" sz="2400" dirty="0"/>
              <a:t>est entendu et compris par l’adulte va permettre à l’enfant/ado de </a:t>
            </a:r>
            <a:r>
              <a:rPr lang="fr-FR" sz="2400" u="sng" dirty="0"/>
              <a:t>supporter la frustration de ne pas être satisfait dans l’immédiat </a:t>
            </a:r>
            <a:r>
              <a:rPr lang="fr-FR" sz="2400" dirty="0"/>
              <a:t>et de libérer ou apaiser son émotion. </a:t>
            </a:r>
          </a:p>
          <a:p>
            <a:pPr marL="0" indent="0">
              <a:buNone/>
            </a:pPr>
            <a:endParaRPr lang="fr-FR" sz="900" dirty="0"/>
          </a:p>
          <a:p>
            <a:pPr marL="0" indent="0" algn="ctr">
              <a:buNone/>
            </a:pPr>
            <a:r>
              <a:rPr lang="fr-FR" sz="2400" dirty="0"/>
              <a:t>La qualité de l’accueil des émotions &gt; </a:t>
            </a:r>
            <a:r>
              <a:rPr lang="fr-FR" sz="2400" b="1" dirty="0"/>
              <a:t>accueillir</a:t>
            </a:r>
            <a:r>
              <a:rPr lang="fr-FR" sz="2400" dirty="0"/>
              <a:t> </a:t>
            </a:r>
            <a:r>
              <a:rPr lang="fr-FR" sz="2400" u="sng" dirty="0"/>
              <a:t>la parole </a:t>
            </a:r>
            <a:r>
              <a:rPr lang="fr-FR" sz="2400" dirty="0"/>
              <a:t>de l’enfant/ado</a:t>
            </a:r>
          </a:p>
          <a:p>
            <a:pPr marL="0" indent="0" algn="ctr">
              <a:buNone/>
            </a:pPr>
            <a:endParaRPr lang="fr-FR" sz="900" dirty="0"/>
          </a:p>
          <a:p>
            <a:r>
              <a:rPr lang="fr-FR" sz="2400" dirty="0"/>
              <a:t>L’expression des émotions va souvent de pair avec - est portée par - l’expression verbale (voire non verbale et para verbale) de ce qui a été vécu, éprouvé, accumulé et (non) élaboré.  </a:t>
            </a:r>
          </a:p>
          <a:p>
            <a:pPr marL="0" indent="0">
              <a:buNone/>
            </a:pPr>
            <a:r>
              <a:rPr lang="fr-FR" sz="2400" dirty="0"/>
              <a:t>&gt;&gt; Offrir </a:t>
            </a:r>
            <a:r>
              <a:rPr lang="fr-FR" sz="2400" b="1" dirty="0"/>
              <a:t>un espace de parole </a:t>
            </a:r>
            <a:r>
              <a:rPr lang="fr-FR" sz="2400" dirty="0"/>
              <a:t>(collectif ou individuel), </a:t>
            </a:r>
            <a:r>
              <a:rPr lang="fr-FR" sz="2400" b="1" dirty="0"/>
              <a:t>un cadre contenant</a:t>
            </a:r>
            <a:r>
              <a:rPr lang="fr-FR" sz="2400" dirty="0"/>
              <a:t>, à la fois sécurisant, libre et protégé par des </a:t>
            </a:r>
            <a:r>
              <a:rPr lang="fr-FR" sz="2400" u="sng" dirty="0"/>
              <a:t>règles éthiques</a:t>
            </a:r>
            <a:r>
              <a:rPr lang="fr-FR" sz="2400" dirty="0"/>
              <a:t> (ne pas juger, respecter l’émotion d’autrui, confidentialité/ partage de l’intimité)</a:t>
            </a:r>
            <a:endParaRPr lang="fr-FR" sz="2400" u="sng" dirty="0"/>
          </a:p>
          <a:p>
            <a:pPr marL="0" indent="0">
              <a:buNone/>
            </a:pPr>
            <a:r>
              <a:rPr lang="fr-FR" sz="2400" dirty="0"/>
              <a:t>&gt;&gt; </a:t>
            </a:r>
            <a:r>
              <a:rPr lang="fr-FR" sz="2400" dirty="0">
                <a:solidFill>
                  <a:srgbClr val="1212FF"/>
                </a:solidFill>
              </a:rPr>
              <a:t>«l’écoute centrée sur la personne </a:t>
            </a:r>
            <a:r>
              <a:rPr lang="fr-FR" sz="2400" dirty="0"/>
              <a:t>», maïeutique et posture </a:t>
            </a:r>
            <a:r>
              <a:rPr lang="fr-FR" sz="2400" dirty="0" err="1"/>
              <a:t>rogérienne</a:t>
            </a:r>
            <a:r>
              <a:rPr lang="fr-FR" sz="2400" dirty="0"/>
              <a:t> :  </a:t>
            </a:r>
            <a:r>
              <a:rPr lang="fr-FR" sz="1900" dirty="0">
                <a:solidFill>
                  <a:srgbClr val="FF0000"/>
                </a:solidFill>
              </a:rPr>
              <a:t>compréhension empathique + congruence +  considération positive inconditionnelle</a:t>
            </a:r>
          </a:p>
          <a:p>
            <a:pPr marL="0" indent="0">
              <a:buNone/>
            </a:pPr>
            <a:endParaRPr 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220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5D478F-FC9D-0948-A03D-F4EACD5E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1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solidFill>
                  <a:srgbClr val="1212FF"/>
                </a:solidFill>
              </a:rPr>
              <a:t>« L’écoute active » : un outil pour aider l’enfant/ado à conquérir son autonomie</a:t>
            </a:r>
            <a:br>
              <a:rPr lang="fr-FR" sz="3600" dirty="0">
                <a:solidFill>
                  <a:srgbClr val="1212FF"/>
                </a:solidFill>
              </a:rPr>
            </a:br>
            <a:r>
              <a:rPr lang="fr-FR" sz="1300" dirty="0">
                <a:solidFill>
                  <a:srgbClr val="1212FF"/>
                </a:solidFill>
              </a:rPr>
              <a:t>(</a:t>
            </a:r>
            <a:r>
              <a:rPr lang="fr-FR" sz="1300" dirty="0" err="1">
                <a:solidFill>
                  <a:srgbClr val="1212FF"/>
                </a:solidFill>
              </a:rPr>
              <a:t>T</a:t>
            </a:r>
            <a:r>
              <a:rPr lang="fr-FR" sz="1300" dirty="0">
                <a:solidFill>
                  <a:srgbClr val="1212FF"/>
                </a:solidFill>
              </a:rPr>
              <a:t>. Gordon</a:t>
            </a:r>
            <a:r>
              <a:rPr lang="fr-FR" sz="1300">
                <a:solidFill>
                  <a:srgbClr val="1212FF"/>
                </a:solidFill>
              </a:rPr>
              <a:t>, 1974)</a:t>
            </a:r>
            <a:br>
              <a:rPr lang="fr-FR" sz="1300" b="1" dirty="0">
                <a:solidFill>
                  <a:srgbClr val="1212FF"/>
                </a:solidFill>
              </a:rPr>
            </a:br>
            <a:endParaRPr lang="fr-FR" sz="1300" dirty="0">
              <a:solidFill>
                <a:srgbClr val="1212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A89912-EAF3-1941-8098-3ADCAEAC6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10" y="1417638"/>
            <a:ext cx="8612371" cy="5536055"/>
          </a:xfrm>
        </p:spPr>
        <p:txBody>
          <a:bodyPr>
            <a:normAutofit fontScale="40000" lnSpcReduction="20000"/>
          </a:bodyPr>
          <a:lstStyle/>
          <a:p>
            <a:r>
              <a:rPr lang="fr-FR" sz="4200" b="1" dirty="0"/>
              <a:t>Prendre le temps d’écouter</a:t>
            </a:r>
            <a:r>
              <a:rPr lang="fr-FR" sz="4200" dirty="0"/>
              <a:t> avec ATTENTION et EMPATHIE ce que l’enfant veut dire (ce qu’il verbalise et ce qu’il ne verbalise pas) son ressenti, sa vision des choses, sa perception de la réalité </a:t>
            </a:r>
            <a:r>
              <a:rPr lang="fr-FR" sz="4200" b="1" dirty="0"/>
              <a:t>pour la lui refléter en miroir.</a:t>
            </a:r>
            <a:endParaRPr lang="fr-FR" sz="4200" dirty="0"/>
          </a:p>
          <a:p>
            <a:r>
              <a:rPr lang="fr-FR" sz="4200" b="1" dirty="0"/>
              <a:t>Accueillir les sentiments de l’enfant = </a:t>
            </a:r>
            <a:r>
              <a:rPr lang="fr-FR" sz="4200" dirty="0"/>
              <a:t>les accepter, sans lui imposer ce qu’il “devrait” ressentir.</a:t>
            </a:r>
          </a:p>
          <a:p>
            <a:r>
              <a:rPr lang="fr-FR" sz="4200" b="1" dirty="0"/>
              <a:t>Faire confiance aux capacités de l’enfant</a:t>
            </a:r>
            <a:r>
              <a:rPr lang="fr-FR" sz="4200" dirty="0"/>
              <a:t> et lui permettre de </a:t>
            </a:r>
            <a:r>
              <a:rPr lang="fr-FR" sz="4200" b="1" dirty="0"/>
              <a:t>trouver ses propres solutions</a:t>
            </a:r>
          </a:p>
          <a:p>
            <a:r>
              <a:rPr lang="fr-FR" sz="4200" dirty="0"/>
              <a:t>L’aider à cheminer en </a:t>
            </a:r>
            <a:r>
              <a:rPr lang="fr-FR" sz="4200" u="sng" dirty="0"/>
              <a:t>résolvant lui-même </a:t>
            </a:r>
            <a:r>
              <a:rPr lang="fr-FR" sz="4200" dirty="0"/>
              <a:t>son problème, </a:t>
            </a:r>
            <a:r>
              <a:rPr lang="fr-FR" sz="4200" b="1" dirty="0"/>
              <a:t>sans conseiller ni raisonner </a:t>
            </a:r>
            <a:r>
              <a:rPr lang="fr-FR" sz="4200" dirty="0"/>
              <a:t>ou encore imposer sa propre solution.  Jouer simplement le rôle de REFLET de ce qu’il ressent.</a:t>
            </a:r>
          </a:p>
          <a:p>
            <a:pPr marL="0" indent="0">
              <a:buNone/>
            </a:pPr>
            <a:endParaRPr lang="fr-FR" sz="4200" b="1" dirty="0"/>
          </a:p>
          <a:p>
            <a:pPr marL="0" indent="0">
              <a:buNone/>
            </a:pPr>
            <a:r>
              <a:rPr lang="fr-FR" sz="4200" b="1" dirty="0"/>
              <a:t>&gt;&gt;Accepter de changer ses opinions, ses attitudes : </a:t>
            </a:r>
            <a:r>
              <a:rPr lang="fr-FR" sz="4200" dirty="0"/>
              <a:t>adopter le point de vue de l’enfant/ado peut nous amener à redéfinir notre propre manière de voir les choses. (un même événement peut susciter des émotions très différentes…)</a:t>
            </a:r>
          </a:p>
          <a:p>
            <a:pPr marL="0" indent="0">
              <a:buNone/>
            </a:pPr>
            <a:endParaRPr lang="fr-FR" sz="1700" dirty="0"/>
          </a:p>
          <a:p>
            <a:pPr marL="0" indent="0">
              <a:buNone/>
            </a:pPr>
            <a:r>
              <a:rPr lang="fr-FR" sz="4000" u="sng" dirty="0"/>
              <a:t>L’écoute active peut passer par des expressions du type :</a:t>
            </a:r>
          </a:p>
          <a:p>
            <a:pPr marL="0" indent="0">
              <a:buNone/>
            </a:pPr>
            <a:r>
              <a:rPr lang="fr-FR" sz="4000" i="1" dirty="0"/>
              <a:t>Tu sembles (fâché contre)…</a:t>
            </a:r>
            <a:endParaRPr lang="fr-FR" sz="4000" dirty="0"/>
          </a:p>
          <a:p>
            <a:pPr marL="0" indent="0">
              <a:buNone/>
            </a:pPr>
            <a:r>
              <a:rPr lang="fr-FR" sz="4000" i="1" dirty="0"/>
              <a:t>Tu n’aimerais pas…</a:t>
            </a:r>
            <a:endParaRPr lang="fr-FR" sz="4000" dirty="0"/>
          </a:p>
          <a:p>
            <a:pPr marL="0" indent="0">
              <a:buNone/>
            </a:pPr>
            <a:r>
              <a:rPr lang="fr-FR" sz="4000" i="1" dirty="0"/>
              <a:t>Tu crois que…/ Tu as cru que…</a:t>
            </a:r>
            <a:endParaRPr lang="fr-FR" sz="4000" dirty="0"/>
          </a:p>
          <a:p>
            <a:pPr marL="0" indent="0">
              <a:buNone/>
            </a:pPr>
            <a:r>
              <a:rPr lang="fr-FR" sz="4000" i="1" dirty="0"/>
              <a:t>Tu as l’impression que…</a:t>
            </a:r>
            <a:endParaRPr lang="fr-FR" sz="4000" dirty="0"/>
          </a:p>
          <a:p>
            <a:pPr marL="0" indent="0">
              <a:buNone/>
            </a:pPr>
            <a:r>
              <a:rPr lang="fr-FR" sz="4000" i="1" dirty="0"/>
              <a:t>Tu te sens…</a:t>
            </a:r>
            <a:endParaRPr lang="fr-FR" sz="4000" dirty="0"/>
          </a:p>
          <a:p>
            <a:pPr marL="0" indent="0">
              <a:buNone/>
            </a:pPr>
            <a:r>
              <a:rPr lang="fr-FR" sz="4000" i="1" dirty="0"/>
              <a:t>Quelque chose (te fait peur/ te met en colère/ te rend triste), c’est ça ? </a:t>
            </a:r>
            <a:endParaRPr lang="fr-FR" sz="4000" dirty="0"/>
          </a:p>
          <a:p>
            <a:pPr marL="0" indent="0">
              <a:buNone/>
            </a:pPr>
            <a:r>
              <a:rPr lang="fr-FR" sz="4000" i="1" dirty="0"/>
              <a:t>C’est vraiment….  qui (te fait peur/ te met en colère/ te rend triste) ?</a:t>
            </a:r>
            <a:endParaRPr lang="fr-FR" sz="4000" dirty="0"/>
          </a:p>
          <a:p>
            <a:pPr marL="0" indent="0">
              <a:buNone/>
            </a:pPr>
            <a:r>
              <a:rPr lang="fr-FR" sz="4000" i="1" dirty="0"/>
              <a:t>Tu en as assez de…</a:t>
            </a:r>
            <a:endParaRPr lang="fr-FR" sz="4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B29D8B2-411F-C344-9E93-B9519477F754}"/>
              </a:ext>
            </a:extLst>
          </p:cNvPr>
          <p:cNvSpPr txBox="1"/>
          <p:nvPr/>
        </p:nvSpPr>
        <p:spPr>
          <a:xfrm>
            <a:off x="4184725" y="6250194"/>
            <a:ext cx="45827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                                                </a:t>
            </a:r>
          </a:p>
          <a:p>
            <a:endParaRPr lang="fr-FR" sz="900" dirty="0"/>
          </a:p>
          <a:p>
            <a:r>
              <a:rPr lang="fr-FR" sz="900" dirty="0"/>
              <a:t>                                                                                            Christophe MARSOLLIER, IGESR, 2020.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760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E9E11E-1DA2-2040-A831-276FE7C25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240819" cy="1052623"/>
          </a:xfrm>
        </p:spPr>
        <p:txBody>
          <a:bodyPr>
            <a:normAutofit fontScale="90000"/>
          </a:bodyPr>
          <a:lstStyle/>
          <a:p>
            <a:r>
              <a:rPr lang="fr-FR" sz="3200" dirty="0">
                <a:solidFill>
                  <a:srgbClr val="1212FF"/>
                </a:solidFill>
              </a:rPr>
              <a:t>Développer ses gestes professionnels pour aider les élèves </a:t>
            </a:r>
            <a:br>
              <a:rPr lang="fr-FR" sz="3200" dirty="0">
                <a:solidFill>
                  <a:srgbClr val="1212FF"/>
                </a:solidFill>
              </a:rPr>
            </a:br>
            <a:r>
              <a:rPr lang="fr-FR" sz="3200" dirty="0">
                <a:solidFill>
                  <a:srgbClr val="1212FF"/>
                </a:solidFill>
              </a:rPr>
              <a:t>à vivre et apprendre avec/de leurs émotions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1BDF7A-A319-DD40-9D29-654EE0AF0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53" y="1570616"/>
            <a:ext cx="8758726" cy="5404342"/>
          </a:xfrm>
        </p:spPr>
        <p:txBody>
          <a:bodyPr>
            <a:normAutofit fontScale="62500" lnSpcReduction="20000"/>
          </a:bodyPr>
          <a:lstStyle/>
          <a:p>
            <a:r>
              <a:rPr lang="fr-FR" dirty="0"/>
              <a:t>L’accueil de l’émotion est un processus relationnel qui s’opère par </a:t>
            </a:r>
            <a:r>
              <a:rPr lang="fr-FR" b="1" dirty="0"/>
              <a:t>l’écoute</a:t>
            </a:r>
            <a:r>
              <a:rPr lang="fr-FR" dirty="0"/>
              <a:t> </a:t>
            </a:r>
            <a:r>
              <a:rPr lang="fr-FR" b="1" dirty="0"/>
              <a:t>et le regard bienveillants</a:t>
            </a:r>
            <a:r>
              <a:rPr lang="fr-FR" dirty="0"/>
              <a:t>, la </a:t>
            </a:r>
            <a:r>
              <a:rPr lang="fr-FR" b="1" dirty="0"/>
              <a:t>reformulation ou la répétition, </a:t>
            </a:r>
            <a:r>
              <a:rPr lang="fr-FR" u="sng" dirty="0"/>
              <a:t>sans jugement, sans commentaire, sans chercher à tempérer ou minimiser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sz="1100" dirty="0"/>
          </a:p>
          <a:p>
            <a:r>
              <a:rPr lang="fr-FR" dirty="0"/>
              <a:t>Accueillir les émotions, </a:t>
            </a:r>
            <a:r>
              <a:rPr lang="fr-FR" b="1" dirty="0"/>
              <a:t>c’est commencer par dire OUI </a:t>
            </a:r>
            <a:r>
              <a:rPr lang="fr-FR" dirty="0"/>
              <a:t>à soi et à l’enfant/ado verbalement ou non verbalement (donner des signes manifestant qu’on comprend l’émotion ressentie, dans telle ou telle circonstance). Cette posture suppose l</a:t>
            </a:r>
            <a:r>
              <a:rPr lang="fr-FR" u="sng" dirty="0"/>
              <a:t>a recherche </a:t>
            </a:r>
            <a:r>
              <a:rPr lang="fr-FR" dirty="0"/>
              <a:t>(en relâchement) d’une </a:t>
            </a:r>
            <a:r>
              <a:rPr lang="fr-FR" b="1" dirty="0"/>
              <a:t>forme d’accord</a:t>
            </a:r>
            <a:r>
              <a:rPr lang="fr-FR" dirty="0"/>
              <a:t>, de</a:t>
            </a:r>
            <a:r>
              <a:rPr lang="fr-FR" b="1" dirty="0"/>
              <a:t> justesse en soi.</a:t>
            </a:r>
          </a:p>
          <a:p>
            <a:pPr marL="0" indent="0">
              <a:buNone/>
            </a:pPr>
            <a:endParaRPr lang="fr-FR" sz="1300" dirty="0"/>
          </a:p>
          <a:p>
            <a:r>
              <a:rPr lang="fr-FR" b="1" dirty="0"/>
              <a:t>Refléter les émotions </a:t>
            </a:r>
            <a:r>
              <a:rPr lang="fr-FR" dirty="0"/>
              <a:t>de l’enfant/adolescent peut passer par des phrases du type :</a:t>
            </a:r>
          </a:p>
          <a:p>
            <a:pPr marL="457200" lvl="1" indent="0">
              <a:buNone/>
            </a:pPr>
            <a:r>
              <a:rPr lang="fr-FR" i="1" dirty="0"/>
              <a:t>- J’entends que tu as eu peur…</a:t>
            </a:r>
          </a:p>
          <a:p>
            <a:pPr lvl="1">
              <a:buFontTx/>
              <a:buChar char="-"/>
            </a:pPr>
            <a:r>
              <a:rPr lang="fr-FR" i="1" dirty="0"/>
              <a:t>Tu y penses souvent, c’est ça ?</a:t>
            </a:r>
          </a:p>
          <a:p>
            <a:pPr marL="457200" lvl="1" indent="0">
              <a:buNone/>
            </a:pPr>
            <a:endParaRPr lang="fr-FR" sz="1300" dirty="0"/>
          </a:p>
          <a:p>
            <a:r>
              <a:rPr lang="fr-FR" b="1" dirty="0"/>
              <a:t>Valider le vécu </a:t>
            </a:r>
            <a:r>
              <a:rPr lang="fr-FR" dirty="0"/>
              <a:t>: </a:t>
            </a:r>
          </a:p>
          <a:p>
            <a:pPr marL="0" indent="0">
              <a:buNone/>
            </a:pPr>
            <a:r>
              <a:rPr lang="fr-FR" sz="2900" i="1" dirty="0"/>
              <a:t>	- Tu avais peur de ne pas savoir combien de temps cela allait durer.</a:t>
            </a:r>
          </a:p>
          <a:p>
            <a:pPr lvl="1">
              <a:buFontTx/>
              <a:buChar char="-"/>
            </a:pPr>
            <a:r>
              <a:rPr lang="fr-FR" i="1" dirty="0"/>
              <a:t>ça arrive de se sentir …. dans cette situation. </a:t>
            </a:r>
          </a:p>
          <a:p>
            <a:pPr marL="457200" lvl="1" indent="0">
              <a:buNone/>
            </a:pPr>
            <a:endParaRPr lang="fr-FR" sz="1300" i="1" dirty="0"/>
          </a:p>
          <a:p>
            <a:r>
              <a:rPr lang="fr-FR" b="1" dirty="0"/>
              <a:t>Aider l’enfant/ado à accueillir lui-même ses propres émotions </a:t>
            </a:r>
            <a:r>
              <a:rPr lang="fr-FR" dirty="0"/>
              <a:t>en lui expliquant</a:t>
            </a:r>
            <a:r>
              <a:rPr lang="fr-FR" b="1" dirty="0"/>
              <a:t> </a:t>
            </a:r>
            <a:r>
              <a:rPr lang="fr-FR" dirty="0"/>
              <a:t>que  l’émotion est </a:t>
            </a:r>
            <a:r>
              <a:rPr lang="fr-FR" b="1" dirty="0"/>
              <a:t>une alliée, </a:t>
            </a:r>
            <a:r>
              <a:rPr lang="fr-FR" dirty="0"/>
              <a:t>mais aussi souvent un indicateur de besoins ou de désirs non respectés.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E69A9F0-8D23-BD4F-89BB-AC4CA281BA26}"/>
              </a:ext>
            </a:extLst>
          </p:cNvPr>
          <p:cNvSpPr txBox="1"/>
          <p:nvPr/>
        </p:nvSpPr>
        <p:spPr>
          <a:xfrm>
            <a:off x="4184725" y="6250194"/>
            <a:ext cx="45827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                                                </a:t>
            </a:r>
          </a:p>
          <a:p>
            <a:endParaRPr lang="fr-FR" sz="900" dirty="0"/>
          </a:p>
          <a:p>
            <a:r>
              <a:rPr lang="fr-FR" sz="900" dirty="0"/>
              <a:t>                                                                                            Christophe MARSOLLIER, IGESR, 2020.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643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931416-E8EE-5D40-8B7B-440F9C4F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solidFill>
                  <a:srgbClr val="3667FF"/>
                </a:solidFill>
              </a:rPr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6285AB-2D36-1144-8E2A-DA7EF0EEB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Sens et enjeux de la vulnérabilité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>
                <a:solidFill>
                  <a:schemeClr val="bg1">
                    <a:lumMod val="85000"/>
                  </a:schemeClr>
                </a:solidFill>
              </a:rPr>
              <a:t>Connaître les facteurs de vulnérabilité pour mieux comprendre ce que vivent les élèves</a:t>
            </a:r>
          </a:p>
          <a:p>
            <a:pPr marL="0" indent="0">
              <a:buNone/>
            </a:pPr>
            <a:endParaRPr lang="fr-FR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sz="2400" dirty="0">
                <a:solidFill>
                  <a:schemeClr val="bg1">
                    <a:lumMod val="85000"/>
                  </a:schemeClr>
                </a:solidFill>
              </a:rPr>
              <a:t>Accueillir les émotions et accéder aux besoins fondamentaux</a:t>
            </a:r>
          </a:p>
          <a:p>
            <a:pPr marL="0" indent="0">
              <a:buNone/>
            </a:pPr>
            <a:endParaRPr lang="fr-FR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sz="2400" dirty="0">
                <a:solidFill>
                  <a:schemeClr val="bg1">
                    <a:lumMod val="85000"/>
                  </a:schemeClr>
                </a:solidFill>
              </a:rPr>
              <a:t>Repérer les signes de vulnérabilité et renforcer la résilience pour favoriser l’inclusion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F2355CD-885A-4042-A1AF-E6E9A6BDB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Christophe MARSOLLIER, IGÉSR,   2020</a:t>
            </a:r>
          </a:p>
        </p:txBody>
      </p:sp>
    </p:spTree>
    <p:extLst>
      <p:ext uri="{BB962C8B-B14F-4D97-AF65-F5344CB8AC3E}">
        <p14:creationId xmlns:p14="http://schemas.microsoft.com/office/powerpoint/2010/main" val="1207013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16593B-E4F5-3849-89D0-F572E023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>
                <a:solidFill>
                  <a:srgbClr val="1212FF"/>
                </a:solidFill>
              </a:rPr>
              <a:t>Utiliser </a:t>
            </a:r>
            <a:r>
              <a:rPr lang="fr-FR" sz="3200" i="1" dirty="0">
                <a:solidFill>
                  <a:srgbClr val="1212FF"/>
                </a:solidFill>
              </a:rPr>
              <a:t>la roue des émotions</a:t>
            </a:r>
            <a:r>
              <a:rPr lang="fr-FR" sz="3200" dirty="0">
                <a:solidFill>
                  <a:srgbClr val="1212FF"/>
                </a:solidFill>
              </a:rPr>
              <a:t>, </a:t>
            </a:r>
            <a:br>
              <a:rPr lang="fr-FR" sz="3200" dirty="0">
                <a:solidFill>
                  <a:srgbClr val="1212FF"/>
                </a:solidFill>
              </a:rPr>
            </a:br>
            <a:r>
              <a:rPr lang="fr-FR" sz="3200" dirty="0">
                <a:solidFill>
                  <a:srgbClr val="1212FF"/>
                </a:solidFill>
              </a:rPr>
              <a:t>pour accéder aux besoins fondamentaux affectés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95AEFA5-CA9C-D94E-A3A8-85C295C18D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4590" y="1548474"/>
            <a:ext cx="5154675" cy="517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00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fr-FR" sz="2800" dirty="0">
                <a:solidFill>
                  <a:srgbClr val="3366FF"/>
                </a:solidFill>
              </a:rPr>
              <a:t>Ancrage émotionnel </a:t>
            </a:r>
            <a:br>
              <a:rPr lang="fr-FR" sz="2800" dirty="0">
                <a:solidFill>
                  <a:srgbClr val="3366FF"/>
                </a:solidFill>
              </a:rPr>
            </a:br>
            <a:r>
              <a:rPr lang="fr-FR" sz="2800" dirty="0">
                <a:solidFill>
                  <a:srgbClr val="3366FF"/>
                </a:solidFill>
              </a:rPr>
              <a:t>du changement de comportement de l’élève </a:t>
            </a:r>
            <a:br>
              <a:rPr lang="fr-FR" sz="2800" dirty="0">
                <a:solidFill>
                  <a:srgbClr val="3366FF"/>
                </a:solidFill>
              </a:rPr>
            </a:br>
            <a:r>
              <a:rPr lang="fr-FR" sz="1400" dirty="0">
                <a:solidFill>
                  <a:srgbClr val="3366FF"/>
                </a:solidFill>
              </a:rPr>
              <a:t>(CNV, M. Rosenberg, 2005) </a:t>
            </a:r>
            <a:br>
              <a:rPr lang="fr-FR" sz="2800" dirty="0">
                <a:solidFill>
                  <a:srgbClr val="3366FF"/>
                </a:solidFill>
              </a:rPr>
            </a:br>
            <a:endParaRPr lang="fr-FR" sz="2800" dirty="0">
              <a:solidFill>
                <a:srgbClr val="3366FF"/>
              </a:solidFill>
            </a:endParaRPr>
          </a:p>
        </p:txBody>
      </p:sp>
      <p:graphicFrame>
        <p:nvGraphicFramePr>
          <p:cNvPr id="4" name="Table 75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874899"/>
              </p:ext>
            </p:extLst>
          </p:nvPr>
        </p:nvGraphicFramePr>
        <p:xfrm>
          <a:off x="272132" y="1537310"/>
          <a:ext cx="8474430" cy="4552638"/>
        </p:xfrm>
        <a:graphic>
          <a:graphicData uri="http://schemas.openxmlformats.org/drawingml/2006/table">
            <a:tbl>
              <a:tblPr bandRow="1"/>
              <a:tblGrid>
                <a:gridCol w="1464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6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9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9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7946"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900" b="1" dirty="0">
                          <a:uFill>
                            <a:solidFill/>
                          </a:uFill>
                        </a:rPr>
                        <a:t>STIMULI
lié à la situation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900" b="1" dirty="0">
                          <a:solidFill>
                            <a:srgbClr val="FF6600"/>
                          </a:solidFill>
                          <a:uFill>
                            <a:solidFill/>
                          </a:uFill>
                        </a:rPr>
                        <a:t>EMOTION
spontanée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900" b="1" dirty="0">
                          <a:solidFill>
                            <a:srgbClr val="1840FF"/>
                          </a:solidFill>
                          <a:uFill>
                            <a:solidFill/>
                          </a:uFill>
                        </a:rPr>
                        <a:t>BESOIN
</a:t>
                      </a:r>
                      <a:r>
                        <a:rPr lang="fr-FR" sz="1900" b="1" dirty="0">
                          <a:solidFill>
                            <a:srgbClr val="1840FF"/>
                          </a:solidFill>
                          <a:uFill>
                            <a:solidFill/>
                          </a:uFill>
                        </a:rPr>
                        <a:t>concerné</a:t>
                      </a:r>
                      <a:endParaRPr sz="1900" b="1" dirty="0">
                        <a:solidFill>
                          <a:srgbClr val="1840FF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9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uFill>
                            <a:solidFill/>
                          </a:uFill>
                        </a:rPr>
                        <a:t>SENTIMENT</a:t>
                      </a:r>
                      <a:endParaRPr lang="fr-FR" sz="19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uFill>
                          <a:solidFill/>
                        </a:uFill>
                      </a:endParaRPr>
                    </a:p>
                    <a:p>
                      <a:pPr lvl="0" algn="ctr" defTabSz="457200">
                        <a:defRPr sz="1800" b="0" i="0"/>
                      </a:pPr>
                      <a:r>
                        <a:rPr sz="19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uFill>
                            <a:solidFill/>
                          </a:uFill>
                        </a:rPr>
                        <a:t>persistant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b="1" dirty="0">
                          <a:solidFill>
                            <a:srgbClr val="008000"/>
                          </a:solidFill>
                          <a:uFill>
                            <a:solidFill/>
                          </a:uFill>
                        </a:rPr>
                        <a:t>Nouveau COMPORTEMENT
généré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946"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700" dirty="0"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solidFill>
                          <a:srgbClr val="FF6600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 b="0" i="0"/>
                      </a:pPr>
                      <a:endParaRPr lang="fr-FR" sz="1900" dirty="0">
                        <a:solidFill>
                          <a:srgbClr val="3347FF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solidFill>
                          <a:srgbClr val="008000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946"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2000" dirty="0"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2000" dirty="0">
                        <a:solidFill>
                          <a:srgbClr val="FF6600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2000" b="1" u="sng" dirty="0">
                        <a:solidFill>
                          <a:srgbClr val="2B4BFF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20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2000" dirty="0">
                          <a:solidFill>
                            <a:srgbClr val="008000"/>
                          </a:solidFill>
                          <a:uFill>
                            <a:solidFill/>
                          </a:uFill>
                        </a:rPr>
                        <a:t>
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946"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solidFill>
                          <a:srgbClr val="FF6600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solidFill>
                          <a:srgbClr val="1751FF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solidFill>
                          <a:srgbClr val="008000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7946"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2000" dirty="0">
                          <a:uFill>
                            <a:solidFill/>
                          </a:uFill>
                        </a:rPr>
                        <a:t>
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2000" dirty="0">
                        <a:solidFill>
                          <a:srgbClr val="FF6600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2000" dirty="0">
                        <a:solidFill>
                          <a:srgbClr val="153FFB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20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2000" dirty="0">
                        <a:solidFill>
                          <a:srgbClr val="008000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F80694CB-94FA-D246-85C0-5A2F9A312E92}"/>
              </a:ext>
            </a:extLst>
          </p:cNvPr>
          <p:cNvSpPr txBox="1"/>
          <p:nvPr/>
        </p:nvSpPr>
        <p:spPr>
          <a:xfrm>
            <a:off x="4184725" y="6250194"/>
            <a:ext cx="45827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                                                </a:t>
            </a:r>
          </a:p>
          <a:p>
            <a:endParaRPr lang="fr-FR" sz="900" dirty="0"/>
          </a:p>
          <a:p>
            <a:r>
              <a:rPr lang="fr-FR" sz="900" dirty="0"/>
              <a:t>                                                                                            Christophe MARSOLLIER, IGESR,  2020.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884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fr-FR" sz="2800" dirty="0">
                <a:solidFill>
                  <a:srgbClr val="3366FF"/>
                </a:solidFill>
              </a:rPr>
              <a:t>Ancrage émotionnel </a:t>
            </a:r>
            <a:br>
              <a:rPr lang="fr-FR" sz="2800" dirty="0">
                <a:solidFill>
                  <a:srgbClr val="3366FF"/>
                </a:solidFill>
              </a:rPr>
            </a:br>
            <a:r>
              <a:rPr lang="fr-FR" sz="2800" dirty="0">
                <a:solidFill>
                  <a:srgbClr val="3366FF"/>
                </a:solidFill>
              </a:rPr>
              <a:t>du changement de comportement de l’élève </a:t>
            </a:r>
            <a:br>
              <a:rPr lang="fr-FR" sz="2800" dirty="0">
                <a:solidFill>
                  <a:srgbClr val="3366FF"/>
                </a:solidFill>
              </a:rPr>
            </a:br>
            <a:r>
              <a:rPr lang="fr-FR" sz="1400" dirty="0">
                <a:solidFill>
                  <a:srgbClr val="3366FF"/>
                </a:solidFill>
              </a:rPr>
              <a:t>(CNV, M. Rosenberg, 2005) </a:t>
            </a:r>
            <a:br>
              <a:rPr lang="fr-FR" sz="2800" dirty="0">
                <a:solidFill>
                  <a:srgbClr val="3366FF"/>
                </a:solidFill>
              </a:rPr>
            </a:br>
            <a:endParaRPr lang="fr-FR" sz="2800" dirty="0">
              <a:solidFill>
                <a:srgbClr val="3366FF"/>
              </a:solidFill>
            </a:endParaRPr>
          </a:p>
        </p:txBody>
      </p:sp>
      <p:graphicFrame>
        <p:nvGraphicFramePr>
          <p:cNvPr id="4" name="Table 757"/>
          <p:cNvGraphicFramePr>
            <a:graphicFrameLocks noGrp="1"/>
          </p:cNvGraphicFramePr>
          <p:nvPr>
            <p:ph idx="1"/>
            <p:extLst/>
          </p:nvPr>
        </p:nvGraphicFramePr>
        <p:xfrm>
          <a:off x="272132" y="1537310"/>
          <a:ext cx="8474430" cy="4552638"/>
        </p:xfrm>
        <a:graphic>
          <a:graphicData uri="http://schemas.openxmlformats.org/drawingml/2006/table">
            <a:tbl>
              <a:tblPr bandRow="1"/>
              <a:tblGrid>
                <a:gridCol w="1464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6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9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9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7946"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900" b="1" dirty="0">
                          <a:uFill>
                            <a:solidFill/>
                          </a:uFill>
                        </a:rPr>
                        <a:t>STIMULI
lié à la situation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900" b="1" dirty="0">
                          <a:solidFill>
                            <a:srgbClr val="FF6600"/>
                          </a:solidFill>
                          <a:uFill>
                            <a:solidFill/>
                          </a:uFill>
                        </a:rPr>
                        <a:t>EMOTION
spontanée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900" b="1" dirty="0">
                          <a:solidFill>
                            <a:srgbClr val="1840FF"/>
                          </a:solidFill>
                          <a:uFill>
                            <a:solidFill/>
                          </a:uFill>
                        </a:rPr>
                        <a:t>BESOIN
</a:t>
                      </a:r>
                      <a:r>
                        <a:rPr lang="fr-FR" sz="1900" b="1" dirty="0">
                          <a:solidFill>
                            <a:srgbClr val="1840FF"/>
                          </a:solidFill>
                          <a:uFill>
                            <a:solidFill/>
                          </a:uFill>
                        </a:rPr>
                        <a:t>concerné</a:t>
                      </a:r>
                      <a:endParaRPr sz="1900" b="1" dirty="0">
                        <a:solidFill>
                          <a:srgbClr val="1840FF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9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uFill>
                            <a:solidFill/>
                          </a:uFill>
                        </a:rPr>
                        <a:t>SENTIMENT</a:t>
                      </a:r>
                      <a:endParaRPr lang="fr-FR" sz="19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uFill>
                          <a:solidFill/>
                        </a:uFill>
                      </a:endParaRPr>
                    </a:p>
                    <a:p>
                      <a:pPr lvl="0" algn="ctr" defTabSz="457200">
                        <a:defRPr sz="1800" b="0" i="0"/>
                      </a:pPr>
                      <a:r>
                        <a:rPr sz="19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uFill>
                            <a:solidFill/>
                          </a:uFill>
                        </a:rPr>
                        <a:t>persistant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b="1" dirty="0">
                          <a:solidFill>
                            <a:srgbClr val="008000"/>
                          </a:solidFill>
                          <a:uFill>
                            <a:solidFill/>
                          </a:uFill>
                        </a:rPr>
                        <a:t>Nouveau COMPORTEMENT
généré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946"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700" dirty="0"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solidFill>
                          <a:srgbClr val="FF6600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 b="0" i="0"/>
                      </a:pPr>
                      <a:endParaRPr lang="fr-FR" sz="1900" dirty="0">
                        <a:solidFill>
                          <a:srgbClr val="3347FF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solidFill>
                          <a:srgbClr val="008000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946"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2000" dirty="0"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2000" dirty="0">
                        <a:solidFill>
                          <a:srgbClr val="FF6600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2000" b="1" u="sng" dirty="0">
                        <a:solidFill>
                          <a:srgbClr val="2B4BFF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20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2000" dirty="0">
                          <a:solidFill>
                            <a:srgbClr val="008000"/>
                          </a:solidFill>
                          <a:uFill>
                            <a:solidFill/>
                          </a:uFill>
                        </a:rPr>
                        <a:t>
Re</a:t>
                      </a:r>
                      <a:r>
                        <a:rPr lang="fr-FR" sz="2000" dirty="0" err="1">
                          <a:solidFill>
                            <a:srgbClr val="008000"/>
                          </a:solidFill>
                          <a:uFill>
                            <a:solidFill/>
                          </a:uFill>
                        </a:rPr>
                        <a:t>noncement</a:t>
                      </a:r>
                      <a:r>
                        <a:rPr sz="2000" dirty="0">
                          <a:solidFill>
                            <a:srgbClr val="008000"/>
                          </a:solidFill>
                          <a:uFill>
                            <a:solidFill/>
                          </a:uFill>
                        </a:rPr>
                        <a:t>
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946"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solidFill>
                          <a:srgbClr val="FF6600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solidFill>
                          <a:srgbClr val="1751FF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solidFill>
                          <a:srgbClr val="008000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7946"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2000" dirty="0">
                          <a:uFill>
                            <a:solidFill/>
                          </a:uFill>
                        </a:rPr>
                        <a:t>
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2000" dirty="0">
                        <a:solidFill>
                          <a:srgbClr val="FF6600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2000" dirty="0">
                        <a:solidFill>
                          <a:srgbClr val="153FFB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20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2000" dirty="0">
                        <a:solidFill>
                          <a:srgbClr val="008000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F80694CB-94FA-D246-85C0-5A2F9A312E92}"/>
              </a:ext>
            </a:extLst>
          </p:cNvPr>
          <p:cNvSpPr txBox="1"/>
          <p:nvPr/>
        </p:nvSpPr>
        <p:spPr>
          <a:xfrm>
            <a:off x="4184725" y="6250194"/>
            <a:ext cx="45827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                                                </a:t>
            </a:r>
          </a:p>
          <a:p>
            <a:endParaRPr lang="fr-FR" sz="900" dirty="0"/>
          </a:p>
          <a:p>
            <a:r>
              <a:rPr lang="fr-FR" sz="900" dirty="0"/>
              <a:t>                                                                                            Christophe MARSOLLIER, IGESR,  2020.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07833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fr-FR" sz="2800" dirty="0">
                <a:solidFill>
                  <a:srgbClr val="3366FF"/>
                </a:solidFill>
              </a:rPr>
              <a:t>Ancrage émotionnel </a:t>
            </a:r>
            <a:br>
              <a:rPr lang="fr-FR" sz="2800" dirty="0">
                <a:solidFill>
                  <a:srgbClr val="3366FF"/>
                </a:solidFill>
              </a:rPr>
            </a:br>
            <a:r>
              <a:rPr lang="fr-FR" sz="2800" dirty="0">
                <a:solidFill>
                  <a:srgbClr val="3366FF"/>
                </a:solidFill>
              </a:rPr>
              <a:t>du changement de comportement de l’élève </a:t>
            </a:r>
            <a:br>
              <a:rPr lang="fr-FR" sz="2800" dirty="0">
                <a:solidFill>
                  <a:srgbClr val="3366FF"/>
                </a:solidFill>
              </a:rPr>
            </a:br>
            <a:r>
              <a:rPr lang="fr-FR" sz="1400" dirty="0">
                <a:solidFill>
                  <a:srgbClr val="3366FF"/>
                </a:solidFill>
              </a:rPr>
              <a:t>(CNV, M. Rosenberg, 2005) </a:t>
            </a:r>
            <a:br>
              <a:rPr lang="fr-FR" sz="2800" dirty="0">
                <a:solidFill>
                  <a:srgbClr val="3366FF"/>
                </a:solidFill>
              </a:rPr>
            </a:br>
            <a:endParaRPr lang="fr-FR" sz="2800" dirty="0">
              <a:solidFill>
                <a:srgbClr val="3366FF"/>
              </a:solidFill>
            </a:endParaRPr>
          </a:p>
        </p:txBody>
      </p:sp>
      <p:graphicFrame>
        <p:nvGraphicFramePr>
          <p:cNvPr id="4" name="Table 757"/>
          <p:cNvGraphicFramePr>
            <a:graphicFrameLocks noGrp="1"/>
          </p:cNvGraphicFramePr>
          <p:nvPr>
            <p:ph idx="1"/>
            <p:extLst/>
          </p:nvPr>
        </p:nvGraphicFramePr>
        <p:xfrm>
          <a:off x="272132" y="1537310"/>
          <a:ext cx="8474430" cy="4552638"/>
        </p:xfrm>
        <a:graphic>
          <a:graphicData uri="http://schemas.openxmlformats.org/drawingml/2006/table">
            <a:tbl>
              <a:tblPr bandRow="1"/>
              <a:tblGrid>
                <a:gridCol w="1464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6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9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9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7946"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900" b="1" dirty="0">
                          <a:uFill>
                            <a:solidFill/>
                          </a:uFill>
                        </a:rPr>
                        <a:t>STIMULI
lié à la situation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900" b="1" dirty="0">
                          <a:solidFill>
                            <a:srgbClr val="FF6600"/>
                          </a:solidFill>
                          <a:uFill>
                            <a:solidFill/>
                          </a:uFill>
                        </a:rPr>
                        <a:t>EMOTION
spontanée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900" b="1" dirty="0">
                          <a:solidFill>
                            <a:srgbClr val="1840FF"/>
                          </a:solidFill>
                          <a:uFill>
                            <a:solidFill/>
                          </a:uFill>
                        </a:rPr>
                        <a:t>BESOIN
</a:t>
                      </a:r>
                      <a:r>
                        <a:rPr lang="fr-FR" sz="1900" b="1" dirty="0">
                          <a:solidFill>
                            <a:srgbClr val="1840FF"/>
                          </a:solidFill>
                          <a:uFill>
                            <a:solidFill/>
                          </a:uFill>
                        </a:rPr>
                        <a:t>concerné</a:t>
                      </a:r>
                      <a:endParaRPr sz="1900" b="1" dirty="0">
                        <a:solidFill>
                          <a:srgbClr val="1840FF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9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uFill>
                            <a:solidFill/>
                          </a:uFill>
                        </a:rPr>
                        <a:t>SENTIMENT</a:t>
                      </a:r>
                      <a:endParaRPr lang="fr-FR" sz="19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uFill>
                          <a:solidFill/>
                        </a:uFill>
                      </a:endParaRPr>
                    </a:p>
                    <a:p>
                      <a:pPr lvl="0" algn="ctr" defTabSz="457200">
                        <a:defRPr sz="1800" b="0" i="0"/>
                      </a:pPr>
                      <a:r>
                        <a:rPr sz="19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uFill>
                            <a:solidFill/>
                          </a:uFill>
                        </a:rPr>
                        <a:t>persistant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b="1" dirty="0">
                          <a:solidFill>
                            <a:srgbClr val="008000"/>
                          </a:solidFill>
                          <a:uFill>
                            <a:solidFill/>
                          </a:uFill>
                        </a:rPr>
                        <a:t>Nouveau COMPORTEMENT
généré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946"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700" dirty="0"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solidFill>
                          <a:srgbClr val="FF6600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 b="0" i="0"/>
                      </a:pPr>
                      <a:endParaRPr lang="fr-FR" sz="1900" dirty="0">
                        <a:solidFill>
                          <a:srgbClr val="3347FF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solidFill>
                          <a:srgbClr val="008000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946"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2000">
                          <a:uFill>
                            <a:solidFill/>
                          </a:uFill>
                        </a:rPr>
                        <a:t>Jugement de valeur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2000" dirty="0">
                        <a:solidFill>
                          <a:srgbClr val="FF6600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2000" b="1" u="sng" dirty="0">
                        <a:solidFill>
                          <a:srgbClr val="2B4BFF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20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2000" dirty="0">
                          <a:solidFill>
                            <a:srgbClr val="008000"/>
                          </a:solidFill>
                          <a:uFill>
                            <a:solidFill/>
                          </a:uFill>
                        </a:rPr>
                        <a:t>
Re</a:t>
                      </a:r>
                      <a:r>
                        <a:rPr lang="fr-FR" sz="2000" dirty="0" err="1">
                          <a:solidFill>
                            <a:srgbClr val="008000"/>
                          </a:solidFill>
                          <a:uFill>
                            <a:solidFill/>
                          </a:uFill>
                        </a:rPr>
                        <a:t>noncement</a:t>
                      </a:r>
                      <a:r>
                        <a:rPr sz="2000" dirty="0">
                          <a:solidFill>
                            <a:srgbClr val="008000"/>
                          </a:solidFill>
                          <a:uFill>
                            <a:solidFill/>
                          </a:uFill>
                        </a:rPr>
                        <a:t>
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946"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solidFill>
                          <a:srgbClr val="FF6600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solidFill>
                          <a:srgbClr val="1751FF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solidFill>
                          <a:srgbClr val="008000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7946"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2000" dirty="0">
                          <a:uFill>
                            <a:solidFill/>
                          </a:uFill>
                        </a:rPr>
                        <a:t>
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2000" dirty="0">
                        <a:solidFill>
                          <a:srgbClr val="FF6600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2000" dirty="0">
                        <a:solidFill>
                          <a:srgbClr val="153FFB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20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2000" dirty="0">
                        <a:solidFill>
                          <a:srgbClr val="008000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F80694CB-94FA-D246-85C0-5A2F9A312E92}"/>
              </a:ext>
            </a:extLst>
          </p:cNvPr>
          <p:cNvSpPr txBox="1"/>
          <p:nvPr/>
        </p:nvSpPr>
        <p:spPr>
          <a:xfrm>
            <a:off x="4184725" y="6250194"/>
            <a:ext cx="45827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                                                </a:t>
            </a:r>
          </a:p>
          <a:p>
            <a:endParaRPr lang="fr-FR" sz="900" dirty="0"/>
          </a:p>
          <a:p>
            <a:r>
              <a:rPr lang="fr-FR" sz="900" dirty="0"/>
              <a:t>                                                                                            Christophe MARSOLLIER, IGESR,  2020.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35554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fr-FR" sz="2800" dirty="0">
                <a:solidFill>
                  <a:srgbClr val="3366FF"/>
                </a:solidFill>
              </a:rPr>
              <a:t>Ancrage émotionnel </a:t>
            </a:r>
            <a:br>
              <a:rPr lang="fr-FR" sz="2800" dirty="0">
                <a:solidFill>
                  <a:srgbClr val="3366FF"/>
                </a:solidFill>
              </a:rPr>
            </a:br>
            <a:r>
              <a:rPr lang="fr-FR" sz="2800" dirty="0">
                <a:solidFill>
                  <a:srgbClr val="3366FF"/>
                </a:solidFill>
              </a:rPr>
              <a:t>du changement de comportement de l’élève </a:t>
            </a:r>
            <a:br>
              <a:rPr lang="fr-FR" sz="2800" dirty="0">
                <a:solidFill>
                  <a:srgbClr val="3366FF"/>
                </a:solidFill>
              </a:rPr>
            </a:br>
            <a:r>
              <a:rPr lang="fr-FR" sz="1400" dirty="0">
                <a:solidFill>
                  <a:srgbClr val="3366FF"/>
                </a:solidFill>
              </a:rPr>
              <a:t>(CNV, M. Rosenberg, 2005) </a:t>
            </a:r>
            <a:br>
              <a:rPr lang="fr-FR" sz="2800" dirty="0">
                <a:solidFill>
                  <a:srgbClr val="3366FF"/>
                </a:solidFill>
              </a:rPr>
            </a:br>
            <a:endParaRPr lang="fr-FR" sz="2800" dirty="0">
              <a:solidFill>
                <a:srgbClr val="3366FF"/>
              </a:solidFill>
            </a:endParaRPr>
          </a:p>
        </p:txBody>
      </p:sp>
      <p:graphicFrame>
        <p:nvGraphicFramePr>
          <p:cNvPr id="4" name="Table 757"/>
          <p:cNvGraphicFramePr>
            <a:graphicFrameLocks noGrp="1"/>
          </p:cNvGraphicFramePr>
          <p:nvPr>
            <p:ph idx="1"/>
            <p:extLst/>
          </p:nvPr>
        </p:nvGraphicFramePr>
        <p:xfrm>
          <a:off x="272132" y="1537310"/>
          <a:ext cx="8474430" cy="4552638"/>
        </p:xfrm>
        <a:graphic>
          <a:graphicData uri="http://schemas.openxmlformats.org/drawingml/2006/table">
            <a:tbl>
              <a:tblPr bandRow="1"/>
              <a:tblGrid>
                <a:gridCol w="1464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6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9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9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7946"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900" b="1" dirty="0">
                          <a:uFill>
                            <a:solidFill/>
                          </a:uFill>
                        </a:rPr>
                        <a:t>STIMULI
lié à la situation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900" b="1" dirty="0">
                          <a:solidFill>
                            <a:srgbClr val="FF6600"/>
                          </a:solidFill>
                          <a:uFill>
                            <a:solidFill/>
                          </a:uFill>
                        </a:rPr>
                        <a:t>EMOTION
spontanée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900" b="1" dirty="0">
                          <a:solidFill>
                            <a:srgbClr val="1840FF"/>
                          </a:solidFill>
                          <a:uFill>
                            <a:solidFill/>
                          </a:uFill>
                        </a:rPr>
                        <a:t>BESOIN
</a:t>
                      </a:r>
                      <a:r>
                        <a:rPr lang="fr-FR" sz="1900" b="1" dirty="0">
                          <a:solidFill>
                            <a:srgbClr val="1840FF"/>
                          </a:solidFill>
                          <a:uFill>
                            <a:solidFill/>
                          </a:uFill>
                        </a:rPr>
                        <a:t>concerné</a:t>
                      </a:r>
                      <a:endParaRPr sz="1900" b="1" dirty="0">
                        <a:solidFill>
                          <a:srgbClr val="1840FF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9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uFill>
                            <a:solidFill/>
                          </a:uFill>
                        </a:rPr>
                        <a:t>SENTIMENT</a:t>
                      </a:r>
                      <a:endParaRPr lang="fr-FR" sz="19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uFill>
                          <a:solidFill/>
                        </a:uFill>
                      </a:endParaRPr>
                    </a:p>
                    <a:p>
                      <a:pPr lvl="0" algn="ctr" defTabSz="457200">
                        <a:defRPr sz="1800" b="0" i="0"/>
                      </a:pPr>
                      <a:r>
                        <a:rPr sz="19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uFill>
                            <a:solidFill/>
                          </a:uFill>
                        </a:rPr>
                        <a:t>persistant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b="1" dirty="0">
                          <a:solidFill>
                            <a:srgbClr val="008000"/>
                          </a:solidFill>
                          <a:uFill>
                            <a:solidFill/>
                          </a:uFill>
                        </a:rPr>
                        <a:t>Nouveau COMPORTEMENT
généré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946"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700" dirty="0"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solidFill>
                          <a:srgbClr val="FF6600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 b="0" i="0"/>
                      </a:pPr>
                      <a:endParaRPr lang="fr-FR" sz="1900" dirty="0">
                        <a:solidFill>
                          <a:srgbClr val="3347FF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solidFill>
                          <a:srgbClr val="008000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946"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2000">
                          <a:uFill>
                            <a:solidFill/>
                          </a:uFill>
                        </a:rPr>
                        <a:t>Jugement de valeur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2000" dirty="0">
                          <a:solidFill>
                            <a:srgbClr val="FF6600"/>
                          </a:solidFill>
                          <a:uFill>
                            <a:solidFill/>
                          </a:uFill>
                        </a:rPr>
                        <a:t>TRISTESSE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2000" b="1" u="sng" dirty="0">
                        <a:solidFill>
                          <a:srgbClr val="2B4BFF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20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2000" dirty="0">
                          <a:solidFill>
                            <a:srgbClr val="008000"/>
                          </a:solidFill>
                          <a:uFill>
                            <a:solidFill/>
                          </a:uFill>
                        </a:rPr>
                        <a:t>
Re</a:t>
                      </a:r>
                      <a:r>
                        <a:rPr lang="fr-FR" sz="2000" dirty="0" err="1">
                          <a:solidFill>
                            <a:srgbClr val="008000"/>
                          </a:solidFill>
                          <a:uFill>
                            <a:solidFill/>
                          </a:uFill>
                        </a:rPr>
                        <a:t>noncement</a:t>
                      </a:r>
                      <a:r>
                        <a:rPr sz="2000" dirty="0">
                          <a:solidFill>
                            <a:srgbClr val="008000"/>
                          </a:solidFill>
                          <a:uFill>
                            <a:solidFill/>
                          </a:uFill>
                        </a:rPr>
                        <a:t>
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946"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solidFill>
                          <a:srgbClr val="FF6600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solidFill>
                          <a:srgbClr val="1751FF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solidFill>
                          <a:srgbClr val="008000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7946"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2000" dirty="0">
                          <a:uFill>
                            <a:solidFill/>
                          </a:uFill>
                        </a:rPr>
                        <a:t>
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2000" dirty="0">
                        <a:solidFill>
                          <a:srgbClr val="FF6600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2000" dirty="0">
                        <a:solidFill>
                          <a:srgbClr val="153FFB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20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2000" dirty="0">
                        <a:solidFill>
                          <a:srgbClr val="008000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F80694CB-94FA-D246-85C0-5A2F9A312E92}"/>
              </a:ext>
            </a:extLst>
          </p:cNvPr>
          <p:cNvSpPr txBox="1"/>
          <p:nvPr/>
        </p:nvSpPr>
        <p:spPr>
          <a:xfrm>
            <a:off x="4184725" y="6250194"/>
            <a:ext cx="45827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                                                </a:t>
            </a:r>
          </a:p>
          <a:p>
            <a:endParaRPr lang="fr-FR" sz="900" dirty="0"/>
          </a:p>
          <a:p>
            <a:r>
              <a:rPr lang="fr-FR" sz="900" dirty="0"/>
              <a:t>                                                                                            Christophe MARSOLLIER, IGESR,  2020.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6639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fr-FR" sz="2800" dirty="0">
                <a:solidFill>
                  <a:srgbClr val="3366FF"/>
                </a:solidFill>
              </a:rPr>
              <a:t>Ancrage émotionnel </a:t>
            </a:r>
            <a:br>
              <a:rPr lang="fr-FR" sz="2800" dirty="0">
                <a:solidFill>
                  <a:srgbClr val="3366FF"/>
                </a:solidFill>
              </a:rPr>
            </a:br>
            <a:r>
              <a:rPr lang="fr-FR" sz="2800" dirty="0">
                <a:solidFill>
                  <a:srgbClr val="3366FF"/>
                </a:solidFill>
              </a:rPr>
              <a:t>du changement de comportement de l’élève </a:t>
            </a:r>
            <a:br>
              <a:rPr lang="fr-FR" sz="2800" dirty="0">
                <a:solidFill>
                  <a:srgbClr val="3366FF"/>
                </a:solidFill>
              </a:rPr>
            </a:br>
            <a:r>
              <a:rPr lang="fr-FR" sz="1400" dirty="0">
                <a:solidFill>
                  <a:srgbClr val="3366FF"/>
                </a:solidFill>
              </a:rPr>
              <a:t>(CNV, M. Rosenberg, 2005) </a:t>
            </a:r>
            <a:br>
              <a:rPr lang="fr-FR" sz="2800" dirty="0">
                <a:solidFill>
                  <a:srgbClr val="3366FF"/>
                </a:solidFill>
              </a:rPr>
            </a:br>
            <a:endParaRPr lang="fr-FR" sz="2800" dirty="0">
              <a:solidFill>
                <a:srgbClr val="3366FF"/>
              </a:solidFill>
            </a:endParaRPr>
          </a:p>
        </p:txBody>
      </p:sp>
      <p:graphicFrame>
        <p:nvGraphicFramePr>
          <p:cNvPr id="4" name="Table 757"/>
          <p:cNvGraphicFramePr>
            <a:graphicFrameLocks noGrp="1"/>
          </p:cNvGraphicFramePr>
          <p:nvPr>
            <p:ph idx="1"/>
            <p:extLst/>
          </p:nvPr>
        </p:nvGraphicFramePr>
        <p:xfrm>
          <a:off x="272132" y="1537310"/>
          <a:ext cx="8474430" cy="4552638"/>
        </p:xfrm>
        <a:graphic>
          <a:graphicData uri="http://schemas.openxmlformats.org/drawingml/2006/table">
            <a:tbl>
              <a:tblPr bandRow="1"/>
              <a:tblGrid>
                <a:gridCol w="1464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6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9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9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7946"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900" b="1" dirty="0">
                          <a:uFill>
                            <a:solidFill/>
                          </a:uFill>
                        </a:rPr>
                        <a:t>STIMULI
lié à la situation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900" b="1" dirty="0">
                          <a:solidFill>
                            <a:srgbClr val="FF6600"/>
                          </a:solidFill>
                          <a:uFill>
                            <a:solidFill/>
                          </a:uFill>
                        </a:rPr>
                        <a:t>EMOTION
spontanée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900" b="1" dirty="0">
                          <a:solidFill>
                            <a:srgbClr val="1840FF"/>
                          </a:solidFill>
                          <a:uFill>
                            <a:solidFill/>
                          </a:uFill>
                        </a:rPr>
                        <a:t>BESOIN
</a:t>
                      </a:r>
                      <a:r>
                        <a:rPr lang="fr-FR" sz="1900" b="1" dirty="0">
                          <a:solidFill>
                            <a:srgbClr val="1840FF"/>
                          </a:solidFill>
                          <a:uFill>
                            <a:solidFill/>
                          </a:uFill>
                        </a:rPr>
                        <a:t>concerné</a:t>
                      </a:r>
                      <a:endParaRPr sz="1900" b="1" dirty="0">
                        <a:solidFill>
                          <a:srgbClr val="1840FF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9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uFill>
                            <a:solidFill/>
                          </a:uFill>
                        </a:rPr>
                        <a:t>SENTIMENT</a:t>
                      </a:r>
                      <a:endParaRPr lang="fr-FR" sz="19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uFill>
                          <a:solidFill/>
                        </a:uFill>
                      </a:endParaRPr>
                    </a:p>
                    <a:p>
                      <a:pPr lvl="0" algn="ctr" defTabSz="457200">
                        <a:defRPr sz="1800" b="0" i="0"/>
                      </a:pPr>
                      <a:r>
                        <a:rPr sz="19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uFill>
                            <a:solidFill/>
                          </a:uFill>
                        </a:rPr>
                        <a:t>persistant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b="1" dirty="0">
                          <a:solidFill>
                            <a:srgbClr val="008000"/>
                          </a:solidFill>
                          <a:uFill>
                            <a:solidFill/>
                          </a:uFill>
                        </a:rPr>
                        <a:t>Nouveau COMPORTEMENT
généré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946"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700" dirty="0"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solidFill>
                          <a:srgbClr val="FF6600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 b="0" i="0"/>
                      </a:pPr>
                      <a:endParaRPr lang="fr-FR" sz="1900" dirty="0">
                        <a:solidFill>
                          <a:srgbClr val="3347FF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solidFill>
                          <a:srgbClr val="008000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946"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2000">
                          <a:uFill>
                            <a:solidFill/>
                          </a:uFill>
                        </a:rPr>
                        <a:t>Jugement de valeur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2000" dirty="0">
                          <a:solidFill>
                            <a:srgbClr val="FF6600"/>
                          </a:solidFill>
                          <a:uFill>
                            <a:solidFill/>
                          </a:uFill>
                        </a:rPr>
                        <a:t>TRISTESSE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2000" b="1" u="sng" dirty="0">
                        <a:solidFill>
                          <a:srgbClr val="2B4BFF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lang="fr-FR" sz="20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uFill>
                            <a:solidFill/>
                          </a:uFill>
                        </a:rPr>
                        <a:t>H</a:t>
                      </a:r>
                      <a:r>
                        <a:rPr sz="20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uFill>
                            <a:solidFill/>
                          </a:uFill>
                        </a:rPr>
                        <a:t>umiliation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2000" dirty="0">
                          <a:solidFill>
                            <a:srgbClr val="008000"/>
                          </a:solidFill>
                          <a:uFill>
                            <a:solidFill/>
                          </a:uFill>
                        </a:rPr>
                        <a:t>
Re</a:t>
                      </a:r>
                      <a:r>
                        <a:rPr lang="fr-FR" sz="2000" dirty="0" err="1">
                          <a:solidFill>
                            <a:srgbClr val="008000"/>
                          </a:solidFill>
                          <a:uFill>
                            <a:solidFill/>
                          </a:uFill>
                        </a:rPr>
                        <a:t>noncement</a:t>
                      </a:r>
                      <a:r>
                        <a:rPr sz="2000" dirty="0">
                          <a:solidFill>
                            <a:srgbClr val="008000"/>
                          </a:solidFill>
                          <a:uFill>
                            <a:solidFill/>
                          </a:uFill>
                        </a:rPr>
                        <a:t>
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946"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solidFill>
                          <a:srgbClr val="FF6600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solidFill>
                          <a:srgbClr val="1751FF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solidFill>
                          <a:srgbClr val="008000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7946"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2000" dirty="0">
                          <a:uFill>
                            <a:solidFill/>
                          </a:uFill>
                        </a:rPr>
                        <a:t>
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2000" dirty="0">
                        <a:solidFill>
                          <a:srgbClr val="FF6600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2000" dirty="0">
                        <a:solidFill>
                          <a:srgbClr val="153FFB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20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2000" dirty="0">
                        <a:solidFill>
                          <a:srgbClr val="008000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F80694CB-94FA-D246-85C0-5A2F9A312E92}"/>
              </a:ext>
            </a:extLst>
          </p:cNvPr>
          <p:cNvSpPr txBox="1"/>
          <p:nvPr/>
        </p:nvSpPr>
        <p:spPr>
          <a:xfrm>
            <a:off x="4184725" y="6250194"/>
            <a:ext cx="45827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                                                </a:t>
            </a:r>
          </a:p>
          <a:p>
            <a:endParaRPr lang="fr-FR" sz="900" dirty="0"/>
          </a:p>
          <a:p>
            <a:r>
              <a:rPr lang="fr-FR" sz="900" dirty="0"/>
              <a:t>                                                                                            Christophe MARSOLLIER, IGESR,  2020.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79901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fr-FR" sz="2800" dirty="0">
                <a:solidFill>
                  <a:srgbClr val="3366FF"/>
                </a:solidFill>
              </a:rPr>
              <a:t>Ancrage émotionnel </a:t>
            </a:r>
            <a:br>
              <a:rPr lang="fr-FR" sz="2800" dirty="0">
                <a:solidFill>
                  <a:srgbClr val="3366FF"/>
                </a:solidFill>
              </a:rPr>
            </a:br>
            <a:r>
              <a:rPr lang="fr-FR" sz="2800" dirty="0">
                <a:solidFill>
                  <a:srgbClr val="3366FF"/>
                </a:solidFill>
              </a:rPr>
              <a:t>du changement de comportement de l’élève </a:t>
            </a:r>
            <a:br>
              <a:rPr lang="fr-FR" sz="2800" dirty="0">
                <a:solidFill>
                  <a:srgbClr val="3366FF"/>
                </a:solidFill>
              </a:rPr>
            </a:br>
            <a:r>
              <a:rPr lang="fr-FR" sz="1400" dirty="0">
                <a:solidFill>
                  <a:srgbClr val="3366FF"/>
                </a:solidFill>
              </a:rPr>
              <a:t>(CNV, M. Rosenberg, 2005) </a:t>
            </a:r>
            <a:br>
              <a:rPr lang="fr-FR" sz="2800" dirty="0">
                <a:solidFill>
                  <a:srgbClr val="3366FF"/>
                </a:solidFill>
              </a:rPr>
            </a:br>
            <a:endParaRPr lang="fr-FR" sz="2800" dirty="0">
              <a:solidFill>
                <a:srgbClr val="3366FF"/>
              </a:solidFill>
            </a:endParaRPr>
          </a:p>
        </p:txBody>
      </p:sp>
      <p:graphicFrame>
        <p:nvGraphicFramePr>
          <p:cNvPr id="4" name="Table 757"/>
          <p:cNvGraphicFramePr>
            <a:graphicFrameLocks noGrp="1"/>
          </p:cNvGraphicFramePr>
          <p:nvPr>
            <p:ph idx="1"/>
            <p:extLst/>
          </p:nvPr>
        </p:nvGraphicFramePr>
        <p:xfrm>
          <a:off x="272132" y="1537310"/>
          <a:ext cx="8474430" cy="4552638"/>
        </p:xfrm>
        <a:graphic>
          <a:graphicData uri="http://schemas.openxmlformats.org/drawingml/2006/table">
            <a:tbl>
              <a:tblPr bandRow="1"/>
              <a:tblGrid>
                <a:gridCol w="1464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6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9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9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7946"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900" b="1" dirty="0">
                          <a:uFill>
                            <a:solidFill/>
                          </a:uFill>
                        </a:rPr>
                        <a:t>STIMULI
lié à la situation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900" b="1" dirty="0">
                          <a:solidFill>
                            <a:srgbClr val="FF6600"/>
                          </a:solidFill>
                          <a:uFill>
                            <a:solidFill/>
                          </a:uFill>
                        </a:rPr>
                        <a:t>EMOTION
spontanée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900" b="1" dirty="0">
                          <a:solidFill>
                            <a:srgbClr val="1840FF"/>
                          </a:solidFill>
                          <a:uFill>
                            <a:solidFill/>
                          </a:uFill>
                        </a:rPr>
                        <a:t>BESOIN
</a:t>
                      </a:r>
                      <a:r>
                        <a:rPr lang="fr-FR" sz="1900" b="1" dirty="0">
                          <a:solidFill>
                            <a:srgbClr val="1840FF"/>
                          </a:solidFill>
                          <a:uFill>
                            <a:solidFill/>
                          </a:uFill>
                        </a:rPr>
                        <a:t>concerné</a:t>
                      </a:r>
                      <a:endParaRPr sz="1900" b="1" dirty="0">
                        <a:solidFill>
                          <a:srgbClr val="1840FF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9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uFill>
                            <a:solidFill/>
                          </a:uFill>
                        </a:rPr>
                        <a:t>SENTIMENT</a:t>
                      </a:r>
                      <a:endParaRPr lang="fr-FR" sz="19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uFill>
                          <a:solidFill/>
                        </a:uFill>
                      </a:endParaRPr>
                    </a:p>
                    <a:p>
                      <a:pPr lvl="0" algn="ctr" defTabSz="457200">
                        <a:defRPr sz="1800" b="0" i="0"/>
                      </a:pPr>
                      <a:r>
                        <a:rPr sz="19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uFill>
                            <a:solidFill/>
                          </a:uFill>
                        </a:rPr>
                        <a:t>persistant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b="1" dirty="0">
                          <a:solidFill>
                            <a:srgbClr val="008000"/>
                          </a:solidFill>
                          <a:uFill>
                            <a:solidFill/>
                          </a:uFill>
                        </a:rPr>
                        <a:t>Nouveau COMPORTEMENT
généré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946"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700" dirty="0"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solidFill>
                          <a:srgbClr val="FF6600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 b="0" i="0"/>
                      </a:pPr>
                      <a:endParaRPr lang="fr-FR" sz="1900" dirty="0">
                        <a:solidFill>
                          <a:srgbClr val="3347FF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solidFill>
                          <a:srgbClr val="008000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946"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2000">
                          <a:uFill>
                            <a:solidFill/>
                          </a:uFill>
                        </a:rPr>
                        <a:t>Jugement de valeur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2000" dirty="0">
                          <a:solidFill>
                            <a:srgbClr val="FF6600"/>
                          </a:solidFill>
                          <a:uFill>
                            <a:solidFill/>
                          </a:uFill>
                        </a:rPr>
                        <a:t>TRISTESSE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2000" dirty="0">
                          <a:solidFill>
                            <a:srgbClr val="2B4BFF"/>
                          </a:solidFill>
                          <a:uFill>
                            <a:solidFill/>
                          </a:uFill>
                        </a:rPr>
                        <a:t>Confiance</a:t>
                      </a:r>
                      <a:r>
                        <a:rPr sz="2000" b="1" u="sng" dirty="0">
                          <a:solidFill>
                            <a:srgbClr val="2B4BFF"/>
                          </a:solidFill>
                          <a:uFill>
                            <a:solidFill/>
                          </a:uFill>
                        </a:rPr>
                        <a:t>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lang="fr-FR" sz="20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uFill>
                            <a:solidFill/>
                          </a:uFill>
                        </a:rPr>
                        <a:t>H</a:t>
                      </a:r>
                      <a:r>
                        <a:rPr sz="20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uFill>
                            <a:solidFill/>
                          </a:uFill>
                        </a:rPr>
                        <a:t>umiliation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2000" dirty="0">
                          <a:solidFill>
                            <a:srgbClr val="008000"/>
                          </a:solidFill>
                          <a:uFill>
                            <a:solidFill/>
                          </a:uFill>
                        </a:rPr>
                        <a:t>
Re</a:t>
                      </a:r>
                      <a:r>
                        <a:rPr lang="fr-FR" sz="2000" dirty="0" err="1">
                          <a:solidFill>
                            <a:srgbClr val="008000"/>
                          </a:solidFill>
                          <a:uFill>
                            <a:solidFill/>
                          </a:uFill>
                        </a:rPr>
                        <a:t>noncement</a:t>
                      </a:r>
                      <a:r>
                        <a:rPr sz="2000" dirty="0">
                          <a:solidFill>
                            <a:srgbClr val="008000"/>
                          </a:solidFill>
                          <a:uFill>
                            <a:solidFill/>
                          </a:uFill>
                        </a:rPr>
                        <a:t>
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946"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solidFill>
                          <a:srgbClr val="FF6600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solidFill>
                          <a:srgbClr val="1751FF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1900" dirty="0">
                        <a:solidFill>
                          <a:srgbClr val="008000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7946"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2000" dirty="0">
                          <a:uFill>
                            <a:solidFill/>
                          </a:uFill>
                        </a:rPr>
                        <a:t>
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2000" dirty="0">
                        <a:solidFill>
                          <a:srgbClr val="FF6600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2000" dirty="0">
                        <a:solidFill>
                          <a:srgbClr val="153FFB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20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endParaRPr sz="2000" dirty="0">
                        <a:solidFill>
                          <a:srgbClr val="008000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F80694CB-94FA-D246-85C0-5A2F9A312E92}"/>
              </a:ext>
            </a:extLst>
          </p:cNvPr>
          <p:cNvSpPr txBox="1"/>
          <p:nvPr/>
        </p:nvSpPr>
        <p:spPr>
          <a:xfrm>
            <a:off x="4184725" y="6250194"/>
            <a:ext cx="45827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                                                </a:t>
            </a:r>
          </a:p>
          <a:p>
            <a:endParaRPr lang="fr-FR" sz="900" dirty="0"/>
          </a:p>
          <a:p>
            <a:r>
              <a:rPr lang="fr-FR" sz="900" dirty="0"/>
              <a:t>                                                                                            Christophe MARSOLLIER, IGESR,  2020.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3307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fr-FR" sz="2800" dirty="0">
                <a:solidFill>
                  <a:srgbClr val="3366FF"/>
                </a:solidFill>
              </a:rPr>
              <a:t>Ancrage émotionnel </a:t>
            </a:r>
            <a:br>
              <a:rPr lang="fr-FR" sz="2800" dirty="0">
                <a:solidFill>
                  <a:srgbClr val="3366FF"/>
                </a:solidFill>
              </a:rPr>
            </a:br>
            <a:r>
              <a:rPr lang="fr-FR" sz="2800" dirty="0">
                <a:solidFill>
                  <a:srgbClr val="3366FF"/>
                </a:solidFill>
              </a:rPr>
              <a:t>du changement de comportement de l’élève </a:t>
            </a:r>
            <a:br>
              <a:rPr lang="fr-FR" sz="2800" dirty="0">
                <a:solidFill>
                  <a:srgbClr val="3366FF"/>
                </a:solidFill>
              </a:rPr>
            </a:br>
            <a:r>
              <a:rPr lang="fr-FR" sz="1400" dirty="0">
                <a:solidFill>
                  <a:srgbClr val="3366FF"/>
                </a:solidFill>
              </a:rPr>
              <a:t>(CNV, M. Rosenberg, 2005) </a:t>
            </a:r>
            <a:br>
              <a:rPr lang="fr-FR" sz="2800" dirty="0">
                <a:solidFill>
                  <a:srgbClr val="3366FF"/>
                </a:solidFill>
              </a:rPr>
            </a:br>
            <a:endParaRPr lang="fr-FR" sz="2800" dirty="0">
              <a:solidFill>
                <a:srgbClr val="3366FF"/>
              </a:solidFill>
            </a:endParaRPr>
          </a:p>
        </p:txBody>
      </p:sp>
      <p:graphicFrame>
        <p:nvGraphicFramePr>
          <p:cNvPr id="4" name="Table 757"/>
          <p:cNvGraphicFramePr>
            <a:graphicFrameLocks noGrp="1"/>
          </p:cNvGraphicFramePr>
          <p:nvPr>
            <p:ph idx="1"/>
            <p:extLst/>
          </p:nvPr>
        </p:nvGraphicFramePr>
        <p:xfrm>
          <a:off x="272132" y="1537310"/>
          <a:ext cx="8474430" cy="4802932"/>
        </p:xfrm>
        <a:graphic>
          <a:graphicData uri="http://schemas.openxmlformats.org/drawingml/2006/table">
            <a:tbl>
              <a:tblPr bandRow="1"/>
              <a:tblGrid>
                <a:gridCol w="1464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6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9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9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7946"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900" b="1" dirty="0">
                          <a:uFill>
                            <a:solidFill/>
                          </a:uFill>
                        </a:rPr>
                        <a:t>STIMULI
lié à la situation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900" b="1" dirty="0">
                          <a:solidFill>
                            <a:srgbClr val="FF6600"/>
                          </a:solidFill>
                          <a:uFill>
                            <a:solidFill/>
                          </a:uFill>
                        </a:rPr>
                        <a:t>EMOTION
spontanée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900" b="1" dirty="0">
                          <a:solidFill>
                            <a:srgbClr val="1840FF"/>
                          </a:solidFill>
                          <a:uFill>
                            <a:solidFill/>
                          </a:uFill>
                        </a:rPr>
                        <a:t>BESOIN
</a:t>
                      </a:r>
                      <a:r>
                        <a:rPr lang="fr-FR" sz="1900" b="1" dirty="0">
                          <a:solidFill>
                            <a:srgbClr val="1840FF"/>
                          </a:solidFill>
                          <a:uFill>
                            <a:solidFill/>
                          </a:uFill>
                        </a:rPr>
                        <a:t>concerné</a:t>
                      </a:r>
                      <a:endParaRPr sz="1900" b="1" dirty="0">
                        <a:solidFill>
                          <a:srgbClr val="1840FF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9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uFill>
                            <a:solidFill/>
                          </a:uFill>
                        </a:rPr>
                        <a:t>SENTIMENT</a:t>
                      </a:r>
                      <a:endParaRPr lang="fr-FR" sz="19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uFill>
                          <a:solidFill/>
                        </a:uFill>
                      </a:endParaRPr>
                    </a:p>
                    <a:p>
                      <a:pPr lvl="0" algn="ctr" defTabSz="457200">
                        <a:defRPr sz="1800" b="0" i="0"/>
                      </a:pPr>
                      <a:r>
                        <a:rPr sz="19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uFill>
                            <a:solidFill/>
                          </a:uFill>
                        </a:rPr>
                        <a:t>persistant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b="1" dirty="0">
                          <a:solidFill>
                            <a:srgbClr val="008000"/>
                          </a:solidFill>
                          <a:uFill>
                            <a:solidFill/>
                          </a:uFill>
                        </a:rPr>
                        <a:t>Nouveau COMPORTEMENT
généré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946"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700">
                          <a:uFill>
                            <a:solidFill/>
                          </a:uFill>
                        </a:rPr>
                        <a:t>Renforcement positif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900" dirty="0">
                          <a:solidFill>
                            <a:srgbClr val="FF6600"/>
                          </a:solidFill>
                          <a:uFill>
                            <a:solidFill/>
                          </a:uFill>
                        </a:rPr>
                        <a:t>JOIE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 b="0" i="0"/>
                      </a:pPr>
                      <a:r>
                        <a:rPr sz="1900" dirty="0">
                          <a:solidFill>
                            <a:srgbClr val="3347FF"/>
                          </a:solidFill>
                          <a:uFill>
                            <a:solidFill/>
                          </a:uFill>
                        </a:rPr>
                        <a:t>Reconnaissance</a:t>
                      </a:r>
                      <a:endParaRPr lang="fr-FR" sz="1900" dirty="0">
                        <a:solidFill>
                          <a:srgbClr val="3347FF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lang="fr-FR" sz="19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uFill>
                            <a:solidFill/>
                          </a:uFill>
                        </a:rPr>
                        <a:t>Epanouissement</a:t>
                      </a:r>
                      <a:endParaRPr sz="19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900" dirty="0">
                          <a:solidFill>
                            <a:srgbClr val="008000"/>
                          </a:solidFill>
                          <a:uFill>
                            <a:solidFill/>
                          </a:uFill>
                        </a:rPr>
                        <a:t>
Implication
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946"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2000">
                          <a:uFill>
                            <a:solidFill/>
                          </a:uFill>
                        </a:rPr>
                        <a:t>Jugement de valeur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2000" dirty="0">
                          <a:solidFill>
                            <a:srgbClr val="FF6600"/>
                          </a:solidFill>
                          <a:uFill>
                            <a:solidFill/>
                          </a:uFill>
                        </a:rPr>
                        <a:t>TRISTESSE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2000" dirty="0">
                          <a:solidFill>
                            <a:srgbClr val="2B4BFF"/>
                          </a:solidFill>
                          <a:uFill>
                            <a:solidFill/>
                          </a:uFill>
                        </a:rPr>
                        <a:t>Confiance</a:t>
                      </a:r>
                      <a:r>
                        <a:rPr sz="2000" b="1" u="sng" dirty="0">
                          <a:solidFill>
                            <a:srgbClr val="2B4BFF"/>
                          </a:solidFill>
                          <a:uFill>
                            <a:solidFill/>
                          </a:uFill>
                        </a:rPr>
                        <a:t>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lang="fr-FR" sz="20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uFill>
                            <a:solidFill/>
                          </a:uFill>
                        </a:rPr>
                        <a:t>H</a:t>
                      </a:r>
                      <a:r>
                        <a:rPr sz="20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uFill>
                            <a:solidFill/>
                          </a:uFill>
                        </a:rPr>
                        <a:t>umiliation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2000" dirty="0">
                          <a:solidFill>
                            <a:srgbClr val="008000"/>
                          </a:solidFill>
                          <a:uFill>
                            <a:solidFill/>
                          </a:uFill>
                        </a:rPr>
                        <a:t>
Re</a:t>
                      </a:r>
                      <a:r>
                        <a:rPr lang="fr-FR" sz="2000" dirty="0" err="1">
                          <a:solidFill>
                            <a:srgbClr val="008000"/>
                          </a:solidFill>
                          <a:uFill>
                            <a:solidFill/>
                          </a:uFill>
                        </a:rPr>
                        <a:t>noncement</a:t>
                      </a:r>
                      <a:r>
                        <a:rPr sz="2000" dirty="0">
                          <a:solidFill>
                            <a:srgbClr val="008000"/>
                          </a:solidFill>
                          <a:uFill>
                            <a:solidFill/>
                          </a:uFill>
                        </a:rPr>
                        <a:t>
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946"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900" dirty="0">
                          <a:uFill>
                            <a:solidFill/>
                          </a:uFill>
                        </a:rPr>
                        <a:t>
Evaluation
</a:t>
                      </a:r>
                      <a:r>
                        <a:rPr lang="fr-FR" sz="1900" dirty="0">
                          <a:uFill>
                            <a:solidFill/>
                          </a:uFill>
                        </a:rPr>
                        <a:t>négative</a:t>
                      </a:r>
                      <a:r>
                        <a:rPr sz="1900" dirty="0">
                          <a:uFill>
                            <a:solidFill/>
                          </a:uFill>
                        </a:rPr>
                        <a:t>
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900" dirty="0">
                          <a:solidFill>
                            <a:srgbClr val="FF6600"/>
                          </a:solidFill>
                          <a:uFill>
                            <a:solidFill/>
                          </a:uFill>
                        </a:rPr>
                        <a:t>COLERE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1900" dirty="0">
                          <a:solidFill>
                            <a:srgbClr val="1751FF"/>
                          </a:solidFill>
                          <a:uFill>
                            <a:solidFill/>
                          </a:uFill>
                        </a:rPr>
                        <a:t>Justice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lang="fr-FR" sz="19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uFill>
                            <a:solidFill/>
                          </a:uFill>
                        </a:rPr>
                        <a:t>Rejet</a:t>
                      </a:r>
                      <a:endParaRPr sz="19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lang="fr-FR" sz="1900" dirty="0">
                          <a:solidFill>
                            <a:srgbClr val="008000"/>
                          </a:solidFill>
                          <a:uFill>
                            <a:solidFill/>
                          </a:uFill>
                        </a:rPr>
                        <a:t>Agressivité</a:t>
                      </a:r>
                      <a:endParaRPr sz="1900" dirty="0">
                        <a:solidFill>
                          <a:srgbClr val="008000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7946"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2000" dirty="0">
                          <a:uFill>
                            <a:solidFill/>
                          </a:uFill>
                        </a:rPr>
                        <a:t>
Chantage
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2000" dirty="0">
                          <a:solidFill>
                            <a:srgbClr val="FF6600"/>
                          </a:solidFill>
                          <a:uFill>
                            <a:solidFill/>
                          </a:uFill>
                        </a:rPr>
                        <a:t>PEUR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2000" dirty="0" err="1">
                          <a:solidFill>
                            <a:srgbClr val="153FFB"/>
                          </a:solidFill>
                          <a:uFill>
                            <a:solidFill/>
                          </a:uFill>
                        </a:rPr>
                        <a:t>Sécurité</a:t>
                      </a:r>
                      <a:endParaRPr sz="2000" dirty="0">
                        <a:solidFill>
                          <a:srgbClr val="153FFB"/>
                        </a:solidFill>
                        <a:uFill>
                          <a:solidFill/>
                        </a:uFill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20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uFill>
                            <a:solidFill/>
                          </a:uFill>
                        </a:rPr>
                        <a:t>Insécurité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 sz="1800" b="0" i="0"/>
                      </a:pPr>
                      <a:r>
                        <a:rPr sz="2000" dirty="0">
                          <a:solidFill>
                            <a:srgbClr val="008000"/>
                          </a:solidFill>
                          <a:uFill>
                            <a:solidFill/>
                          </a:uFill>
                        </a:rPr>
                        <a:t>Repli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F80694CB-94FA-D246-85C0-5A2F9A312E92}"/>
              </a:ext>
            </a:extLst>
          </p:cNvPr>
          <p:cNvSpPr txBox="1"/>
          <p:nvPr/>
        </p:nvSpPr>
        <p:spPr>
          <a:xfrm>
            <a:off x="4184725" y="6250194"/>
            <a:ext cx="45827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                                                </a:t>
            </a:r>
          </a:p>
          <a:p>
            <a:endParaRPr lang="fr-FR" sz="900" dirty="0"/>
          </a:p>
          <a:p>
            <a:r>
              <a:rPr lang="fr-FR" sz="900" dirty="0"/>
              <a:t>                                                                                            Christophe MARSOLLIER, IGESR,  2020.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76107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931416-E8EE-5D40-8B7B-440F9C4F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solidFill>
                  <a:srgbClr val="3667FF"/>
                </a:solidFill>
              </a:rPr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6285AB-2D36-1144-8E2A-DA7EF0EEB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solidFill>
                  <a:schemeClr val="bg1">
                    <a:lumMod val="85000"/>
                  </a:schemeClr>
                </a:solidFill>
              </a:rPr>
              <a:t>Sens et enjeux de la vulnérabilité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>
                <a:solidFill>
                  <a:schemeClr val="bg1">
                    <a:lumMod val="85000"/>
                  </a:schemeClr>
                </a:solidFill>
              </a:rPr>
              <a:t>Connaître les facteurs de vulnérabilité pour mieux comprendre ce que vivent les élèves</a:t>
            </a:r>
          </a:p>
          <a:p>
            <a:pPr marL="0" indent="0">
              <a:buNone/>
            </a:pPr>
            <a:endParaRPr lang="fr-FR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sz="2400" dirty="0">
                <a:solidFill>
                  <a:schemeClr val="bg1">
                    <a:lumMod val="85000"/>
                  </a:schemeClr>
                </a:solidFill>
              </a:rPr>
              <a:t>Accueillir les émotions et accéder aux besoins fondamentaux</a:t>
            </a:r>
          </a:p>
          <a:p>
            <a:pPr marL="0" indent="0">
              <a:buNone/>
            </a:pPr>
            <a:endParaRPr lang="fr-FR" sz="2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sz="2400" dirty="0"/>
              <a:t>Repérer les signes de vulnérabilité et renforcer la résilience pour favoriser l’inclusion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F2355CD-885A-4042-A1AF-E6E9A6BDB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Christophe MARSOLLIER, IGÉSR, 2020</a:t>
            </a:r>
          </a:p>
        </p:txBody>
      </p:sp>
    </p:spTree>
    <p:extLst>
      <p:ext uri="{BB962C8B-B14F-4D97-AF65-F5344CB8AC3E}">
        <p14:creationId xmlns:p14="http://schemas.microsoft.com/office/powerpoint/2010/main" val="1121044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24CB0C-B7D2-B942-9AA2-1F49EDC343FE}"/>
              </a:ext>
            </a:extLst>
          </p:cNvPr>
          <p:cNvSpPr/>
          <p:nvPr/>
        </p:nvSpPr>
        <p:spPr>
          <a:xfrm>
            <a:off x="338328" y="1417638"/>
            <a:ext cx="8444945" cy="49412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5E96BAA-800A-774D-B57C-999DC0F75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6154"/>
            <a:ext cx="8229600" cy="773884"/>
          </a:xfrm>
        </p:spPr>
        <p:txBody>
          <a:bodyPr>
            <a:normAutofit fontScale="90000"/>
          </a:bodyPr>
          <a:lstStyle/>
          <a:p>
            <a:r>
              <a:rPr lang="fr-FR" sz="3200" dirty="0">
                <a:solidFill>
                  <a:srgbClr val="3667FF"/>
                </a:solidFill>
              </a:rPr>
              <a:t>La vulnérabilité est devenue ces dernières années                             un critère universel d’analyse </a:t>
            </a:r>
            <a:r>
              <a:rPr lang="fr-FR" sz="1800" dirty="0">
                <a:solidFill>
                  <a:srgbClr val="3667FF"/>
                </a:solidFill>
              </a:rPr>
              <a:t>(UNESCO, OCDE, PNUD, FMI, OMS)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DB23DD-3926-5E49-9593-49EB16B70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28" y="1489120"/>
            <a:ext cx="8444945" cy="48672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100" u="sng" dirty="0"/>
              <a:t>Une pression des risques due au </a:t>
            </a:r>
            <a:r>
              <a:rPr lang="fr-FR" sz="2100" b="1" u="sng" dirty="0"/>
              <a:t>développement de multiples phénomènes </a:t>
            </a:r>
            <a:r>
              <a:rPr lang="fr-FR" sz="2100" dirty="0"/>
              <a:t>:</a:t>
            </a:r>
          </a:p>
          <a:p>
            <a:pPr>
              <a:buFontTx/>
              <a:buChar char="-"/>
            </a:pPr>
            <a:r>
              <a:rPr lang="fr-FR" sz="2100" b="1" i="1" dirty="0"/>
              <a:t>sociétaux</a:t>
            </a:r>
            <a:r>
              <a:rPr lang="fr-FR" sz="2100" dirty="0"/>
              <a:t> (« </a:t>
            </a:r>
            <a:r>
              <a:rPr lang="fr-FR" sz="2100" dirty="0" err="1"/>
              <a:t>sans-abrisme</a:t>
            </a:r>
            <a:r>
              <a:rPr lang="fr-FR" sz="2100" dirty="0"/>
              <a:t> », croissance démographique, consumérisme, </a:t>
            </a:r>
            <a:r>
              <a:rPr lang="fr-FR" sz="2100" dirty="0" err="1"/>
              <a:t>dév.t</a:t>
            </a:r>
            <a:r>
              <a:rPr lang="fr-FR" sz="2100" dirty="0"/>
              <a:t> des réseaux sociaux, « accélération et aliénation » </a:t>
            </a:r>
            <a:r>
              <a:rPr lang="fr-FR" sz="1700" dirty="0"/>
              <a:t>(</a:t>
            </a:r>
            <a:r>
              <a:rPr lang="fr-FR" sz="1700" dirty="0" err="1"/>
              <a:t>Hartmut</a:t>
            </a:r>
            <a:r>
              <a:rPr lang="fr-FR" sz="1700" dirty="0"/>
              <a:t> Rosa, 2014) </a:t>
            </a:r>
          </a:p>
          <a:p>
            <a:pPr>
              <a:buFontTx/>
              <a:buChar char="-"/>
            </a:pPr>
            <a:r>
              <a:rPr lang="fr-FR" sz="2100" b="1" i="1" dirty="0"/>
              <a:t>économiques</a:t>
            </a:r>
            <a:r>
              <a:rPr lang="fr-FR" sz="2100" dirty="0"/>
              <a:t> (financiarisation de l’économie, instabilité des marchés, inégalités croissantes, etc.)  </a:t>
            </a:r>
          </a:p>
          <a:p>
            <a:pPr>
              <a:buFontTx/>
              <a:buChar char="-"/>
            </a:pPr>
            <a:r>
              <a:rPr lang="fr-FR" sz="2100" dirty="0"/>
              <a:t>et </a:t>
            </a:r>
            <a:r>
              <a:rPr lang="fr-FR" sz="2100" b="1" i="1" dirty="0"/>
              <a:t>environnementaux</a:t>
            </a:r>
            <a:r>
              <a:rPr lang="fr-FR" sz="2100" dirty="0"/>
              <a:t> (épuisement des ressources naturelles, dégradation rapide de la biodiversité, accélération du changement climatique, etc.)</a:t>
            </a:r>
          </a:p>
          <a:p>
            <a:pPr marL="0" indent="0">
              <a:buNone/>
            </a:pPr>
            <a:endParaRPr lang="fr-FR" sz="1000" dirty="0"/>
          </a:p>
          <a:p>
            <a:pPr marL="0" indent="0">
              <a:buNone/>
            </a:pPr>
            <a:r>
              <a:rPr lang="fr-FR" sz="2100" dirty="0"/>
              <a:t>&gt;&gt; Devant les </a:t>
            </a:r>
            <a:r>
              <a:rPr lang="fr-FR" sz="2100" dirty="0">
                <a:solidFill>
                  <a:srgbClr val="FF0000"/>
                </a:solidFill>
              </a:rPr>
              <a:t>risques</a:t>
            </a:r>
            <a:r>
              <a:rPr lang="fr-FR" sz="2100" dirty="0"/>
              <a:t> et les </a:t>
            </a:r>
            <a:r>
              <a:rPr lang="fr-FR" sz="2100" dirty="0">
                <a:solidFill>
                  <a:srgbClr val="FF0000"/>
                </a:solidFill>
              </a:rPr>
              <a:t>incertitudes</a:t>
            </a:r>
            <a:r>
              <a:rPr lang="fr-FR" sz="2100" dirty="0"/>
              <a:t> qui affectent l’évolution du monde, la </a:t>
            </a:r>
            <a:r>
              <a:rPr lang="fr-FR" sz="2100" b="1" dirty="0"/>
              <a:t>vulnérabilité</a:t>
            </a:r>
            <a:r>
              <a:rPr lang="fr-FR" sz="2100" dirty="0"/>
              <a:t> est devenue « une notion du temps présent. » (M-H. Soulet , 2014) </a:t>
            </a:r>
          </a:p>
          <a:p>
            <a:pPr marL="0" indent="0">
              <a:buNone/>
            </a:pPr>
            <a:endParaRPr lang="fr-FR" sz="1000" dirty="0"/>
          </a:p>
          <a:p>
            <a:pPr marL="0" indent="0">
              <a:buNone/>
            </a:pPr>
            <a:r>
              <a:rPr lang="fr-FR" sz="1900" dirty="0"/>
              <a:t>En quelques années, dans le champ spécifique</a:t>
            </a:r>
          </a:p>
          <a:p>
            <a:pPr marL="0" indent="0">
              <a:buNone/>
            </a:pPr>
            <a:r>
              <a:rPr lang="fr-FR" sz="1900" dirty="0"/>
              <a:t> de </a:t>
            </a:r>
            <a:r>
              <a:rPr lang="fr-FR" sz="1900" b="1" dirty="0"/>
              <a:t>l’éducation</a:t>
            </a:r>
            <a:r>
              <a:rPr lang="fr-FR" sz="1900" dirty="0"/>
              <a:t>, parmi les travaux de recherche</a:t>
            </a:r>
          </a:p>
          <a:p>
            <a:pPr marL="0" indent="0">
              <a:buNone/>
            </a:pPr>
            <a:r>
              <a:rPr lang="fr-FR" sz="1900" dirty="0"/>
              <a:t> en sociologie et en psychologie, </a:t>
            </a:r>
          </a:p>
          <a:p>
            <a:pPr marL="0" indent="0">
              <a:buNone/>
            </a:pPr>
            <a:r>
              <a:rPr lang="fr-FR" sz="1900" u="sng" dirty="0"/>
              <a:t>« la vulnérabilité s’est imposée comme grille </a:t>
            </a:r>
          </a:p>
          <a:p>
            <a:pPr marL="0" indent="0">
              <a:buNone/>
            </a:pPr>
            <a:r>
              <a:rPr lang="fr-FR" sz="1900" u="sng" dirty="0"/>
              <a:t>de lecture dominante </a:t>
            </a:r>
            <a:r>
              <a:rPr lang="fr-FR" sz="1900" dirty="0"/>
              <a:t>des </a:t>
            </a:r>
            <a:r>
              <a:rPr lang="fr-FR" sz="1900" u="sng" dirty="0"/>
              <a:t>situations sociales </a:t>
            </a:r>
          </a:p>
          <a:p>
            <a:pPr marL="0" indent="0">
              <a:buNone/>
            </a:pPr>
            <a:r>
              <a:rPr lang="fr-FR" sz="1900" u="sng" dirty="0"/>
              <a:t>problématiques</a:t>
            </a:r>
            <a:r>
              <a:rPr lang="fr-FR" sz="1900" dirty="0"/>
              <a:t> » </a:t>
            </a:r>
            <a:r>
              <a:rPr lang="fr-FR" sz="1500" dirty="0"/>
              <a:t>(M-H. Soulet, 2014). </a:t>
            </a: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D19AE9AE-13FA-F745-A34E-0DECA0DB7E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03937"/>
              </p:ext>
            </p:extLst>
          </p:nvPr>
        </p:nvGraphicFramePr>
        <p:xfrm>
          <a:off x="4832242" y="4551863"/>
          <a:ext cx="4245990" cy="1805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0" name="Document" r:id="rId3" imgW="5753100" imgH="2921000" progId="Word.Document.12">
                  <p:embed/>
                </p:oleObj>
              </mc:Choice>
              <mc:Fallback>
                <p:oleObj name="Document" r:id="rId3" imgW="5753100" imgH="2921000" progId="Word.Document.12">
                  <p:embed/>
                  <p:pic>
                    <p:nvPicPr>
                      <p:cNvPr id="7" name="Objet 6">
                        <a:extLst>
                          <a:ext uri="{FF2B5EF4-FFF2-40B4-BE49-F238E27FC236}">
                            <a16:creationId xmlns:a16="http://schemas.microsoft.com/office/drawing/2014/main" id="{D19AE9AE-13FA-F745-A34E-0DECA0DB7E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32242" y="4551863"/>
                        <a:ext cx="4245990" cy="18057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3FCE59DF-A40E-A847-BA61-6CA456183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072205" cy="365125"/>
          </a:xfrm>
        </p:spPr>
        <p:txBody>
          <a:bodyPr/>
          <a:lstStyle/>
          <a:p>
            <a:r>
              <a:rPr lang="fr-FR" dirty="0"/>
              <a:t>Christophe MARSOLLIER, IGÉSR, 2020</a:t>
            </a:r>
          </a:p>
        </p:txBody>
      </p:sp>
    </p:spTree>
    <p:extLst>
      <p:ext uri="{BB962C8B-B14F-4D97-AF65-F5344CB8AC3E}">
        <p14:creationId xmlns:p14="http://schemas.microsoft.com/office/powerpoint/2010/main" val="361261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870A4C-904E-C242-8836-2D827B0DDE20}"/>
              </a:ext>
            </a:extLst>
          </p:cNvPr>
          <p:cNvSpPr/>
          <p:nvPr/>
        </p:nvSpPr>
        <p:spPr>
          <a:xfrm>
            <a:off x="242047" y="3786691"/>
            <a:ext cx="8595360" cy="13016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D75318-61AE-FB4C-8B32-29842BF113DD}"/>
              </a:ext>
            </a:extLst>
          </p:cNvPr>
          <p:cNvSpPr/>
          <p:nvPr/>
        </p:nvSpPr>
        <p:spPr>
          <a:xfrm>
            <a:off x="274320" y="1456166"/>
            <a:ext cx="8595360" cy="6807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533BB18-F0DD-4942-9FD5-5CDC48B13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274638"/>
            <a:ext cx="8759952" cy="1143000"/>
          </a:xfrm>
        </p:spPr>
        <p:txBody>
          <a:bodyPr>
            <a:normAutofit fontScale="90000"/>
          </a:bodyPr>
          <a:lstStyle/>
          <a:p>
            <a:r>
              <a:rPr lang="fr-FR" sz="3200" dirty="0">
                <a:solidFill>
                  <a:srgbClr val="3667FF"/>
                </a:solidFill>
              </a:rPr>
              <a:t>La vulnérabilité, une notion exprimant une potentialité, un risque …, </a:t>
            </a:r>
            <a:r>
              <a:rPr lang="fr-FR" sz="3200" b="1" dirty="0">
                <a:solidFill>
                  <a:srgbClr val="3667FF"/>
                </a:solidFill>
              </a:rPr>
              <a:t>celui d’être blessé </a:t>
            </a:r>
            <a:br>
              <a:rPr lang="fr-FR" sz="3200" b="1" dirty="0"/>
            </a:br>
            <a:endParaRPr lang="fr-FR" sz="3200" dirty="0">
              <a:solidFill>
                <a:srgbClr val="3667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59DB99-946C-D545-A735-D2FC96DAF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28" y="1258644"/>
            <a:ext cx="8693952" cy="532503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fr-FR" b="1" dirty="0"/>
          </a:p>
          <a:p>
            <a:pPr marL="0" indent="0" algn="ctr">
              <a:buNone/>
            </a:pPr>
            <a:r>
              <a:rPr lang="fr-FR" sz="3600" dirty="0"/>
              <a:t>     </a:t>
            </a:r>
            <a:r>
              <a:rPr lang="fr-FR" sz="3600" u="sng" dirty="0"/>
              <a:t>Est vulnérable </a:t>
            </a:r>
            <a:r>
              <a:rPr lang="fr-FR" sz="3600" dirty="0"/>
              <a:t>(latin</a:t>
            </a:r>
            <a:r>
              <a:rPr lang="fr-FR" sz="3600" i="1" dirty="0"/>
              <a:t> </a:t>
            </a:r>
            <a:r>
              <a:rPr lang="fr-FR" sz="3600" i="1" dirty="0" err="1"/>
              <a:t>vulnus</a:t>
            </a:r>
            <a:r>
              <a:rPr lang="fr-FR" sz="3600" i="1" dirty="0"/>
              <a:t> :</a:t>
            </a:r>
            <a:r>
              <a:rPr lang="fr-FR" sz="3600" dirty="0"/>
              <a:t> </a:t>
            </a:r>
            <a:r>
              <a:rPr lang="fr-FR" sz="3600" b="1" i="1" dirty="0"/>
              <a:t>qui peut être blessé</a:t>
            </a:r>
            <a:r>
              <a:rPr lang="fr-FR" sz="3600" i="1" dirty="0"/>
              <a:t>) </a:t>
            </a:r>
            <a:r>
              <a:rPr lang="fr-FR" sz="3600" dirty="0"/>
              <a:t>toute personne </a:t>
            </a:r>
          </a:p>
          <a:p>
            <a:pPr marL="0" indent="0" algn="ctr">
              <a:buNone/>
            </a:pPr>
            <a:r>
              <a:rPr lang="fr-FR" sz="3600" dirty="0"/>
              <a:t>qui peut (</a:t>
            </a:r>
            <a:r>
              <a:rPr lang="fr-FR" sz="3600" b="1" dirty="0"/>
              <a:t>risque</a:t>
            </a:r>
            <a:r>
              <a:rPr lang="fr-FR" sz="3600" dirty="0"/>
              <a:t>) momentanément ou durablement être affectée, blessée. </a:t>
            </a:r>
          </a:p>
          <a:p>
            <a:pPr marL="0" indent="0">
              <a:buNone/>
            </a:pPr>
            <a:endParaRPr lang="fr-FR" sz="2200" dirty="0"/>
          </a:p>
          <a:p>
            <a:r>
              <a:rPr lang="fr-FR" sz="3600" dirty="0"/>
              <a:t>La référence à la vulnérabilité invite d’emblée sur le terrain de la </a:t>
            </a:r>
            <a:r>
              <a:rPr lang="fr-FR" sz="3600" b="1" dirty="0"/>
              <a:t>faiblesse</a:t>
            </a:r>
            <a:r>
              <a:rPr lang="fr-FR" sz="3600" dirty="0"/>
              <a:t>, de la </a:t>
            </a:r>
            <a:r>
              <a:rPr lang="fr-FR" sz="3600" b="1" dirty="0"/>
              <a:t>déstabilisation</a:t>
            </a:r>
            <a:r>
              <a:rPr lang="fr-FR" sz="3600" dirty="0"/>
              <a:t> et de la </a:t>
            </a:r>
            <a:r>
              <a:rPr lang="fr-FR" sz="3600" b="1" dirty="0"/>
              <a:t>précarité</a:t>
            </a:r>
            <a:r>
              <a:rPr lang="fr-FR" sz="3600" dirty="0"/>
              <a:t>. Mais elle porte aussi en elle la </a:t>
            </a:r>
            <a:r>
              <a:rPr lang="fr-FR" sz="3600" b="1" dirty="0"/>
              <a:t>dimension du risque</a:t>
            </a:r>
            <a:r>
              <a:rPr lang="fr-FR" sz="3600" dirty="0"/>
              <a:t>, de la </a:t>
            </a:r>
            <a:r>
              <a:rPr lang="fr-FR" sz="3600" b="1" dirty="0"/>
              <a:t>potentialité</a:t>
            </a:r>
            <a:r>
              <a:rPr lang="fr-FR" sz="3600" dirty="0"/>
              <a:t> et donc de </a:t>
            </a:r>
            <a:r>
              <a:rPr lang="fr-FR" sz="3600" b="1" dirty="0"/>
              <a:t>l’incertitude</a:t>
            </a:r>
            <a:r>
              <a:rPr lang="fr-FR" sz="3600" dirty="0"/>
              <a:t>, de la plus ou moins grande facilité à être blessé ou à souffrir d’une blessure. </a:t>
            </a:r>
          </a:p>
          <a:p>
            <a:pPr marL="0" indent="0">
              <a:buNone/>
            </a:pPr>
            <a:endParaRPr lang="fr-FR" sz="1500" dirty="0"/>
          </a:p>
          <a:p>
            <a:r>
              <a:rPr lang="fr-FR" sz="3600" b="1" dirty="0"/>
              <a:t>Tout être humain </a:t>
            </a:r>
            <a:r>
              <a:rPr lang="fr-FR" sz="3600" dirty="0"/>
              <a:t>est certes, par essence, potentiellement vulnérable.</a:t>
            </a:r>
          </a:p>
          <a:p>
            <a:r>
              <a:rPr lang="fr-FR" sz="3600" dirty="0"/>
              <a:t>Toute personne peut être </a:t>
            </a:r>
            <a:r>
              <a:rPr lang="fr-FR" sz="3600" b="1" dirty="0"/>
              <a:t>durablement</a:t>
            </a:r>
            <a:r>
              <a:rPr lang="fr-FR" sz="3600" dirty="0"/>
              <a:t> rendue vulnérable (maladie, handicap, échec, etc.) ou traverser </a:t>
            </a:r>
            <a:r>
              <a:rPr lang="fr-FR" sz="3600" b="1" dirty="0"/>
              <a:t>momentanément</a:t>
            </a:r>
            <a:r>
              <a:rPr lang="fr-FR" sz="3600" dirty="0"/>
              <a:t> des épisodes de plus ou moins grande vulnérabilité </a:t>
            </a:r>
            <a:r>
              <a:rPr lang="fr-FR" sz="3600" b="1" dirty="0"/>
              <a:t>contextuelle,</a:t>
            </a:r>
            <a:r>
              <a:rPr lang="fr-FR" sz="3600" dirty="0"/>
              <a:t> </a:t>
            </a:r>
            <a:r>
              <a:rPr lang="fr-FR" sz="3600" u="sng" dirty="0"/>
              <a:t>physique</a:t>
            </a:r>
            <a:r>
              <a:rPr lang="fr-FR" sz="3600" dirty="0"/>
              <a:t> et/ou </a:t>
            </a:r>
            <a:r>
              <a:rPr lang="fr-FR" sz="3600" u="sng" dirty="0"/>
              <a:t>psychologique,</a:t>
            </a:r>
            <a:r>
              <a:rPr lang="fr-FR" sz="3600" dirty="0"/>
              <a:t> qui peuvent l’exposer à vivre des situations déterminantes pour ses choix, sa scolarité/son développement personnel et professionnel.</a:t>
            </a:r>
          </a:p>
          <a:p>
            <a:pPr marL="0" indent="0">
              <a:buNone/>
            </a:pPr>
            <a:endParaRPr lang="fr-FR" sz="1500" u="sng" dirty="0"/>
          </a:p>
          <a:p>
            <a:r>
              <a:rPr lang="fr-FR" sz="3600" dirty="0"/>
              <a:t>La jeunesse est un âge de plus grande vulnérabilité </a:t>
            </a:r>
          </a:p>
          <a:p>
            <a:r>
              <a:rPr lang="fr-FR" sz="3600" b="1" dirty="0"/>
              <a:t>L’asymétrie</a:t>
            </a:r>
            <a:r>
              <a:rPr lang="fr-FR" sz="3600" dirty="0"/>
              <a:t> de la relation éducative expose l’enfant/adolescent à une grande vulnérabilité, lorsque </a:t>
            </a:r>
            <a:r>
              <a:rPr lang="fr-FR" sz="3600" u="sng" dirty="0"/>
              <a:t>la relation n’est pas suffisamment éthique </a:t>
            </a:r>
            <a:r>
              <a:rPr lang="fr-FR" sz="3600" b="1" dirty="0"/>
              <a:t>(l’enfant se sent blessé à l’endroit de ses besoins psychologiques fondamentaux non respectés)</a:t>
            </a:r>
          </a:p>
          <a:p>
            <a:pPr marL="0" indent="0">
              <a:buNone/>
            </a:pPr>
            <a:endParaRPr lang="fr-FR" sz="15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BEE6E9-5AED-5E4E-BD09-72A6A9951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10146" y="6356350"/>
            <a:ext cx="3233854" cy="365125"/>
          </a:xfrm>
        </p:spPr>
        <p:txBody>
          <a:bodyPr/>
          <a:lstStyle/>
          <a:p>
            <a:endParaRPr lang="fr-FR" dirty="0"/>
          </a:p>
          <a:p>
            <a:r>
              <a:rPr lang="fr-FR" dirty="0">
                <a:solidFill>
                  <a:srgbClr val="898989"/>
                </a:solidFill>
                <a:latin typeface="Calibri" panose="020F0502020204030204" pitchFamily="34" charset="0"/>
              </a:rPr>
              <a:t>Christophe MARSOLLIER, IGÉSR,  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884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fr-FR" sz="3200" dirty="0">
                <a:solidFill>
                  <a:srgbClr val="3366FF"/>
                </a:solidFill>
              </a:rPr>
              <a:t>Les ENJEUX fondamentaux</a:t>
            </a:r>
            <a:r>
              <a:rPr lang="fr-FR" sz="3200" b="1" dirty="0">
                <a:solidFill>
                  <a:srgbClr val="3366FF"/>
                </a:solidFill>
              </a:rPr>
              <a:t> </a:t>
            </a:r>
            <a:br>
              <a:rPr lang="fr-FR" sz="3200" b="1" dirty="0">
                <a:solidFill>
                  <a:srgbClr val="3366FF"/>
                </a:solidFill>
              </a:rPr>
            </a:br>
            <a:r>
              <a:rPr lang="fr-FR" sz="3200" dirty="0">
                <a:solidFill>
                  <a:srgbClr val="3366FF"/>
                </a:solidFill>
              </a:rPr>
              <a:t>de </a:t>
            </a:r>
            <a:r>
              <a:rPr lang="fr-FR" sz="3200" b="1" dirty="0">
                <a:solidFill>
                  <a:srgbClr val="3366FF"/>
                </a:solidFill>
              </a:rPr>
              <a:t>la vulnérabilités</a:t>
            </a:r>
            <a:r>
              <a:rPr lang="fr-FR" sz="3200" dirty="0">
                <a:solidFill>
                  <a:srgbClr val="3366FF"/>
                </a:solidFill>
              </a:rPr>
              <a:t> des élèves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5761" y="1269402"/>
            <a:ext cx="8505284" cy="558859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u="sng" dirty="0"/>
              <a:t>Les principaux enjeux </a:t>
            </a:r>
            <a:r>
              <a:rPr lang="fr-FR" i="1" u="sng" dirty="0"/>
              <a:t>immédiats et à court terme </a:t>
            </a:r>
            <a:r>
              <a:rPr lang="fr-FR" u="sng" dirty="0"/>
              <a:t>:</a:t>
            </a:r>
            <a:endParaRPr lang="fr-FR" dirty="0"/>
          </a:p>
          <a:p>
            <a:pPr marL="0" lvl="0" indent="0" algn="ctr">
              <a:buNone/>
            </a:pPr>
            <a:r>
              <a:rPr lang="fr-FR" dirty="0"/>
              <a:t>l</a:t>
            </a:r>
            <a:r>
              <a:rPr lang="fr-FR" b="1" dirty="0"/>
              <a:t>’implication</a:t>
            </a:r>
            <a:r>
              <a:rPr lang="fr-FR" dirty="0"/>
              <a:t>, l’engagement</a:t>
            </a:r>
          </a:p>
          <a:p>
            <a:pPr marL="0" lvl="0" indent="0" algn="ctr">
              <a:buNone/>
            </a:pPr>
            <a:r>
              <a:rPr lang="fr-FR" b="1" dirty="0"/>
              <a:t>la motivation</a:t>
            </a:r>
            <a:r>
              <a:rPr lang="fr-FR" dirty="0"/>
              <a:t>, le désir de savoir</a:t>
            </a:r>
          </a:p>
          <a:p>
            <a:pPr marL="0" lvl="0" indent="0" algn="ctr">
              <a:buNone/>
            </a:pPr>
            <a:r>
              <a:rPr lang="fr-FR" dirty="0"/>
              <a:t>le</a:t>
            </a:r>
            <a:r>
              <a:rPr lang="fr-FR" b="1" dirty="0"/>
              <a:t> bien-être/</a:t>
            </a:r>
            <a:r>
              <a:rPr lang="fr-FR" b="1" dirty="0">
                <a:solidFill>
                  <a:srgbClr val="3667FF"/>
                </a:solidFill>
              </a:rPr>
              <a:t>mal-être</a:t>
            </a:r>
            <a:endParaRPr lang="fr-FR" dirty="0">
              <a:solidFill>
                <a:srgbClr val="3667FF"/>
              </a:solidFill>
            </a:endParaRPr>
          </a:p>
          <a:p>
            <a:pPr marL="0" lvl="0" indent="0" algn="ctr">
              <a:buNone/>
            </a:pPr>
            <a:r>
              <a:rPr lang="fr-FR" b="1" dirty="0"/>
              <a:t>la confiance en soi</a:t>
            </a:r>
          </a:p>
          <a:p>
            <a:pPr marL="0" lvl="0" indent="0" algn="ctr">
              <a:buNone/>
            </a:pPr>
            <a:r>
              <a:rPr lang="fr-FR" dirty="0"/>
              <a:t>la </a:t>
            </a:r>
            <a:r>
              <a:rPr lang="fr-FR" b="1" dirty="0"/>
              <a:t>réussite</a:t>
            </a:r>
            <a:r>
              <a:rPr lang="fr-FR" dirty="0"/>
              <a:t> de la tâche</a:t>
            </a:r>
          </a:p>
          <a:p>
            <a:pPr marL="0" indent="0" algn="ctr">
              <a:buNone/>
            </a:pPr>
            <a:r>
              <a:rPr lang="fr-FR" dirty="0"/>
              <a:t> </a:t>
            </a:r>
          </a:p>
          <a:p>
            <a:pPr marL="0" indent="0" algn="ctr">
              <a:buNone/>
            </a:pPr>
            <a:r>
              <a:rPr lang="fr-FR" u="sng" dirty="0"/>
              <a:t>Les principaux enjeux</a:t>
            </a:r>
            <a:r>
              <a:rPr lang="fr-FR" i="1" u="sng" dirty="0"/>
              <a:t> à moyen et long termes :</a:t>
            </a:r>
            <a:endParaRPr lang="fr-FR" dirty="0"/>
          </a:p>
          <a:p>
            <a:pPr marL="0" lvl="0" indent="0" algn="ctr">
              <a:buNone/>
            </a:pPr>
            <a:r>
              <a:rPr lang="fr-FR" dirty="0"/>
              <a:t>le </a:t>
            </a:r>
            <a:r>
              <a:rPr lang="fr-FR" b="1" dirty="0"/>
              <a:t>bien-être </a:t>
            </a:r>
            <a:r>
              <a:rPr lang="fr-FR" dirty="0"/>
              <a:t>de l’élève </a:t>
            </a:r>
            <a:r>
              <a:rPr lang="fr-FR" i="1" dirty="0"/>
              <a:t>à</a:t>
            </a:r>
            <a:r>
              <a:rPr lang="fr-FR" dirty="0"/>
              <a:t> et </a:t>
            </a:r>
            <a:r>
              <a:rPr lang="fr-FR" i="1" dirty="0"/>
              <a:t>en dehors de </a:t>
            </a:r>
            <a:r>
              <a:rPr lang="fr-FR" dirty="0"/>
              <a:t>l’école</a:t>
            </a:r>
          </a:p>
          <a:p>
            <a:pPr marL="0" lvl="0" indent="0" algn="ctr">
              <a:buNone/>
            </a:pPr>
            <a:r>
              <a:rPr lang="fr-FR" dirty="0"/>
              <a:t>la </a:t>
            </a:r>
            <a:r>
              <a:rPr lang="fr-FR" b="1" dirty="0"/>
              <a:t>persévérance</a:t>
            </a:r>
            <a:r>
              <a:rPr lang="fr-FR" dirty="0"/>
              <a:t>, </a:t>
            </a:r>
          </a:p>
          <a:p>
            <a:pPr marL="0" lvl="0" indent="0" algn="ctr">
              <a:buNone/>
            </a:pPr>
            <a:r>
              <a:rPr lang="fr-FR" b="1" dirty="0"/>
              <a:t>l’estime de soi</a:t>
            </a:r>
          </a:p>
          <a:p>
            <a:pPr marL="0" indent="0" algn="ctr">
              <a:buNone/>
            </a:pPr>
            <a:r>
              <a:rPr lang="fr-FR" dirty="0"/>
              <a:t>« l’inclusion de TOUS les élèves » </a:t>
            </a:r>
            <a:r>
              <a:rPr lang="fr-FR" sz="2200" dirty="0"/>
              <a:t>(Loi du 26/7/19)</a:t>
            </a:r>
            <a:endParaRPr lang="fr-FR" b="1" dirty="0"/>
          </a:p>
          <a:p>
            <a:pPr marL="0" lvl="0" indent="0" algn="ctr">
              <a:buNone/>
            </a:pPr>
            <a:r>
              <a:rPr lang="fr-FR" dirty="0"/>
              <a:t>le</a:t>
            </a:r>
            <a:r>
              <a:rPr lang="fr-FR" b="1" dirty="0"/>
              <a:t> rapport </a:t>
            </a:r>
            <a:r>
              <a:rPr lang="fr-FR" dirty="0"/>
              <a:t>d’intérêt et de curiosité </a:t>
            </a:r>
            <a:r>
              <a:rPr lang="fr-FR" b="1" dirty="0"/>
              <a:t>au savoir</a:t>
            </a:r>
          </a:p>
          <a:p>
            <a:pPr marL="0" lvl="0" indent="0" algn="ctr">
              <a:buNone/>
            </a:pPr>
            <a:r>
              <a:rPr lang="fr-FR" dirty="0"/>
              <a:t>la </a:t>
            </a:r>
            <a:r>
              <a:rPr lang="fr-FR" b="1" dirty="0"/>
              <a:t>réussite scolaire </a:t>
            </a:r>
            <a:r>
              <a:rPr lang="fr-FR" dirty="0"/>
              <a:t>(la poursuite de la scolarité/le décrochage)</a:t>
            </a:r>
          </a:p>
          <a:p>
            <a:pPr marL="0" lvl="0" indent="0" algn="ctr">
              <a:buNone/>
            </a:pPr>
            <a:r>
              <a:rPr lang="fr-FR" b="1" dirty="0"/>
              <a:t>La réalisation de soi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341691-E9DA-7841-BB46-7D53E207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55341" y="6465346"/>
            <a:ext cx="3969572" cy="271119"/>
          </a:xfrm>
        </p:spPr>
        <p:txBody>
          <a:bodyPr/>
          <a:lstStyle/>
          <a:p>
            <a:r>
              <a:rPr lang="fr-FR" dirty="0"/>
              <a:t>Christophe MARSOLLIER, IGÉSR, 2020</a:t>
            </a:r>
          </a:p>
        </p:txBody>
      </p:sp>
    </p:spTree>
    <p:extLst>
      <p:ext uri="{BB962C8B-B14F-4D97-AF65-F5344CB8AC3E}">
        <p14:creationId xmlns:p14="http://schemas.microsoft.com/office/powerpoint/2010/main" val="345524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70" y="1134267"/>
            <a:ext cx="6842975" cy="4504533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34264" y="274638"/>
            <a:ext cx="8655436" cy="859629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rgbClr val="3366FF"/>
                </a:solidFill>
              </a:rPr>
              <a:t>L’adolescence, une période de profonds remaniements identitaires, </a:t>
            </a:r>
            <a:r>
              <a:rPr lang="fr-FR" sz="2000" dirty="0">
                <a:solidFill>
                  <a:srgbClr val="3366FF"/>
                </a:solidFill>
              </a:rPr>
              <a:t>qui accentue leur </a:t>
            </a:r>
            <a:r>
              <a:rPr lang="fr-FR" sz="2000" b="1" dirty="0">
                <a:solidFill>
                  <a:srgbClr val="3366FF"/>
                </a:solidFill>
              </a:rPr>
              <a:t>vulnérabilité psychopathologique</a:t>
            </a:r>
            <a:r>
              <a:rPr lang="fr-FR" sz="2000" dirty="0">
                <a:solidFill>
                  <a:srgbClr val="3366FF"/>
                </a:solidFill>
              </a:rPr>
              <a:t>, donc les conduites à risque.</a:t>
            </a:r>
            <a:br>
              <a:rPr lang="fr-FR" sz="2000" dirty="0">
                <a:solidFill>
                  <a:srgbClr val="3366FF"/>
                </a:solidFill>
              </a:rPr>
            </a:br>
            <a:endParaRPr lang="fr-FR" sz="2000" dirty="0">
              <a:solidFill>
                <a:srgbClr val="3366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3869" y="2967335"/>
            <a:ext cx="8445831" cy="4185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33,6 % de filles et 21,6 % de garçons montrent </a:t>
            </a:r>
            <a:r>
              <a:rPr lang="fr-FR"/>
              <a:t>des </a:t>
            </a:r>
            <a:r>
              <a:rPr lang="fr-FR" b="1"/>
              <a:t>signes de </a:t>
            </a:r>
            <a:r>
              <a:rPr lang="fr-FR" b="1" dirty="0"/>
              <a:t>« </a:t>
            </a:r>
            <a:r>
              <a:rPr lang="fr-FR" b="1" dirty="0" err="1"/>
              <a:t>subdépression</a:t>
            </a:r>
            <a:r>
              <a:rPr lang="fr-FR" b="1" dirty="0"/>
              <a:t> »</a:t>
            </a:r>
          </a:p>
          <a:p>
            <a:endParaRPr lang="fr-FR" dirty="0"/>
          </a:p>
          <a:p>
            <a:r>
              <a:rPr lang="fr-FR" sz="1400" dirty="0"/>
              <a:t>			Enquête « Portraits d’adolescents » (INSERM) auprès 15 235 jeunes</a:t>
            </a:r>
            <a:r>
              <a:rPr lang="fr-FR" sz="1400" dirty="0">
                <a:solidFill>
                  <a:prstClr val="black"/>
                </a:solidFill>
              </a:rPr>
              <a:t> de 13 à 18 ans, 2015.</a:t>
            </a:r>
            <a:r>
              <a:rPr lang="fr-FR" sz="1400" dirty="0"/>
              <a:t> </a:t>
            </a:r>
          </a:p>
          <a:p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1076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2642503"/>
            <a:ext cx="6278121" cy="513107"/>
          </a:xfrm>
          <a:prstGeom prst="rect">
            <a:avLst/>
          </a:prstGeom>
          <a:solidFill>
            <a:srgbClr val="BC20E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4611"/>
          </a:xfrm>
        </p:spPr>
        <p:txBody>
          <a:bodyPr>
            <a:normAutofit fontScale="90000"/>
          </a:bodyPr>
          <a:lstStyle/>
          <a:p>
            <a:pPr algn="l"/>
            <a:r>
              <a:rPr lang="fr-FR" sz="2800" dirty="0">
                <a:solidFill>
                  <a:srgbClr val="3366FF"/>
                </a:solidFill>
              </a:rPr>
              <a:t>           De la perte d’estime de soi… au suicide…</a:t>
            </a:r>
            <a:br>
              <a:rPr lang="fr-FR" sz="2800" dirty="0">
                <a:solidFill>
                  <a:srgbClr val="3366FF"/>
                </a:solidFill>
              </a:rPr>
            </a:br>
            <a:r>
              <a:rPr lang="fr-FR" sz="2800" dirty="0">
                <a:solidFill>
                  <a:srgbClr val="3366FF"/>
                </a:solidFill>
              </a:rPr>
              <a:t>                       </a:t>
            </a:r>
            <a:r>
              <a:rPr lang="fr-FR" sz="1600" dirty="0">
                <a:solidFill>
                  <a:srgbClr val="3366FF"/>
                </a:solidFill>
              </a:rPr>
              <a:t>(L’observatoire national du suicide, Rapport, fév. 2018)</a:t>
            </a:r>
            <a:endParaRPr lang="fr-FR" sz="2800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8471911" cy="5147161"/>
          </a:xfrm>
        </p:spPr>
        <p:txBody>
          <a:bodyPr>
            <a:normAutofit fontScale="55000" lnSpcReduction="20000"/>
          </a:bodyPr>
          <a:lstStyle/>
          <a:p>
            <a:r>
              <a:rPr lang="fr-FR" dirty="0"/>
              <a:t>En Europe, la France se situe parmi les pays </a:t>
            </a:r>
          </a:p>
          <a:p>
            <a:pPr marL="0" indent="0">
              <a:buNone/>
            </a:pPr>
            <a:r>
              <a:rPr lang="fr-FR" dirty="0"/>
              <a:t>connaissant un taux </a:t>
            </a:r>
            <a:r>
              <a:rPr lang="fr-FR" dirty="0" err="1"/>
              <a:t>éleve</a:t>
            </a:r>
            <a:r>
              <a:rPr lang="fr-FR" dirty="0"/>
              <a:t>́ de suicide (10e rang sur 32), avec</a:t>
            </a:r>
          </a:p>
          <a:p>
            <a:pPr marL="0" indent="0">
              <a:buNone/>
            </a:pPr>
            <a:r>
              <a:rPr lang="fr-FR" dirty="0"/>
              <a:t> 8 885 </a:t>
            </a:r>
            <a:r>
              <a:rPr lang="fr-FR" dirty="0" err="1"/>
              <a:t>décès</a:t>
            </a:r>
            <a:r>
              <a:rPr lang="fr-FR" dirty="0"/>
              <a:t> par suicide </a:t>
            </a:r>
            <a:r>
              <a:rPr lang="fr-FR" dirty="0" err="1"/>
              <a:t>enregistrés</a:t>
            </a:r>
            <a:r>
              <a:rPr lang="fr-FR" dirty="0"/>
              <a:t> en France en 2014.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/>
              <a:t>     Le suicide est la </a:t>
            </a:r>
            <a:r>
              <a:rPr lang="fr-FR" b="1" dirty="0"/>
              <a:t>2ème cause de </a:t>
            </a:r>
            <a:r>
              <a:rPr lang="fr-FR" b="1" dirty="0" err="1"/>
              <a:t>mortalite</a:t>
            </a:r>
            <a:r>
              <a:rPr lang="fr-FR" b="1" dirty="0"/>
              <a:t>́ </a:t>
            </a:r>
            <a:r>
              <a:rPr lang="fr-FR" dirty="0"/>
              <a:t>parmi les 15-24 ans.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Un jeune sur 10  a </a:t>
            </a:r>
            <a:r>
              <a:rPr lang="fr-FR" dirty="0" err="1"/>
              <a:t>déclare</a:t>
            </a:r>
            <a:r>
              <a:rPr lang="fr-FR" dirty="0"/>
              <a:t>́ </a:t>
            </a:r>
            <a:r>
              <a:rPr lang="fr-FR" u="sng" dirty="0"/>
              <a:t>avoir pensé au moins une fois </a:t>
            </a:r>
          </a:p>
          <a:p>
            <a:pPr marL="0" indent="0">
              <a:buNone/>
            </a:pPr>
            <a:r>
              <a:rPr lang="fr-FR" dirty="0"/>
              <a:t>       </a:t>
            </a:r>
            <a:r>
              <a:rPr lang="fr-FR" u="sng" dirty="0"/>
              <a:t>au suicide </a:t>
            </a:r>
            <a:r>
              <a:rPr lang="fr-FR" dirty="0"/>
              <a:t>au cours des 12 derniers mois.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Les tentatives de suicide sont </a:t>
            </a:r>
            <a:r>
              <a:rPr lang="fr-FR" u="sng" dirty="0"/>
              <a:t>2 fois plus </a:t>
            </a:r>
            <a:r>
              <a:rPr lang="fr-FR" u="sng" dirty="0" err="1"/>
              <a:t>fréquentes</a:t>
            </a:r>
            <a:r>
              <a:rPr lang="fr-FR" u="sng" dirty="0"/>
              <a:t> </a:t>
            </a:r>
            <a:r>
              <a:rPr lang="fr-FR" dirty="0"/>
              <a:t>chez </a:t>
            </a:r>
            <a:r>
              <a:rPr lang="fr-FR" b="1" dirty="0"/>
              <a:t>les filles, </a:t>
            </a:r>
            <a:r>
              <a:rPr lang="fr-FR" dirty="0"/>
              <a:t>de </a:t>
            </a:r>
            <a:r>
              <a:rPr lang="fr-FR" dirty="0" err="1"/>
              <a:t>même</a:t>
            </a:r>
            <a:r>
              <a:rPr lang="fr-FR" dirty="0"/>
              <a:t> que les </a:t>
            </a:r>
            <a:r>
              <a:rPr lang="fr-FR" dirty="0" err="1"/>
              <a:t>pensées</a:t>
            </a:r>
            <a:r>
              <a:rPr lang="fr-FR" dirty="0"/>
              <a:t> suicidaires.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L’</a:t>
            </a:r>
            <a:r>
              <a:rPr lang="fr-FR" dirty="0" err="1"/>
              <a:t>âge</a:t>
            </a:r>
            <a:r>
              <a:rPr lang="fr-FR" dirty="0"/>
              <a:t> </a:t>
            </a:r>
            <a:r>
              <a:rPr lang="fr-FR" u="sng" dirty="0"/>
              <a:t>moyen</a:t>
            </a:r>
            <a:r>
              <a:rPr lang="fr-FR" dirty="0"/>
              <a:t> à la </a:t>
            </a:r>
            <a:r>
              <a:rPr lang="fr-FR" b="1" dirty="0" err="1"/>
              <a:t>première</a:t>
            </a:r>
            <a:r>
              <a:rPr lang="fr-FR" b="1" dirty="0"/>
              <a:t> tentative </a:t>
            </a:r>
            <a:r>
              <a:rPr lang="fr-FR" dirty="0"/>
              <a:t>est de 13,6 ans pour les filles comme pour les </a:t>
            </a:r>
            <a:r>
              <a:rPr lang="fr-FR" dirty="0" err="1"/>
              <a:t>garçons</a:t>
            </a:r>
            <a:r>
              <a:rPr lang="fr-FR" dirty="0"/>
              <a:t>.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Les jeunes des Hauts-de-France </a:t>
            </a:r>
            <a:r>
              <a:rPr lang="fr-FR" dirty="0" err="1"/>
              <a:t>déclarent</a:t>
            </a:r>
            <a:r>
              <a:rPr lang="fr-FR" dirty="0"/>
              <a:t> plus souvent des tentatives de suicide et des </a:t>
            </a:r>
            <a:r>
              <a:rPr lang="fr-FR" dirty="0" err="1"/>
              <a:t>pensées</a:t>
            </a:r>
            <a:r>
              <a:rPr lang="fr-FR" dirty="0"/>
              <a:t> suicidaires. À l’inverse, l’</a:t>
            </a:r>
            <a:r>
              <a:rPr lang="fr-FR" dirty="0" err="1"/>
              <a:t>Île-de-France</a:t>
            </a:r>
            <a:r>
              <a:rPr lang="fr-FR" dirty="0"/>
              <a:t> et la Corse comptent le plus faible taux d’adolescents ayant fait une tentative de suicide ou ayant des </a:t>
            </a:r>
            <a:r>
              <a:rPr lang="fr-FR" dirty="0" err="1"/>
              <a:t>pensées</a:t>
            </a:r>
            <a:r>
              <a:rPr lang="fr-FR" dirty="0"/>
              <a:t> suicidaires.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079" y="689435"/>
            <a:ext cx="1960459" cy="2945664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6DB724-D889-BE41-9A60-B7FE1F301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01296" cy="365125"/>
          </a:xfrm>
        </p:spPr>
        <p:txBody>
          <a:bodyPr/>
          <a:lstStyle/>
          <a:p>
            <a:r>
              <a:rPr lang="fr-FR" dirty="0">
                <a:solidFill>
                  <a:srgbClr val="898989"/>
                </a:solidFill>
                <a:latin typeface="Calibri" panose="020F0502020204030204" pitchFamily="34" charset="0"/>
              </a:rPr>
              <a:t>Christophe MARSOLLIER, IGÉSR,2020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541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/>
          <p:cNvSpPr>
            <a:spLocks noChangeArrowheads="1"/>
          </p:cNvSpPr>
          <p:nvPr/>
        </p:nvSpPr>
        <p:spPr bwMode="auto">
          <a:xfrm>
            <a:off x="250825" y="404813"/>
            <a:ext cx="8642350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800" dirty="0">
                <a:solidFill>
                  <a:srgbClr val="3366FF"/>
                </a:solidFill>
              </a:rPr>
              <a:t>Des problématiques comportementales, symptômes de mal-être et de vulnérabilité</a:t>
            </a:r>
          </a:p>
          <a:p>
            <a:pPr algn="just"/>
            <a:endParaRPr lang="fr-FR" dirty="0"/>
          </a:p>
          <a:p>
            <a:pPr algn="just"/>
            <a:endParaRPr lang="fr-FR" sz="800" dirty="0"/>
          </a:p>
          <a:p>
            <a:pPr algn="just"/>
            <a:endParaRPr lang="fr-FR" sz="800" dirty="0"/>
          </a:p>
          <a:p>
            <a:pPr algn="just"/>
            <a:endParaRPr lang="fr-FR" sz="800" dirty="0"/>
          </a:p>
          <a:p>
            <a:pPr algn="just"/>
            <a:r>
              <a:rPr lang="fr-FR" b="1" dirty="0"/>
              <a:t>- Absentéisme</a:t>
            </a:r>
            <a:r>
              <a:rPr lang="fr-FR" dirty="0"/>
              <a:t> perlé ou massif, </a:t>
            </a:r>
            <a:r>
              <a:rPr lang="fr-FR" b="1" dirty="0"/>
              <a:t>décrochage</a:t>
            </a:r>
            <a:r>
              <a:rPr lang="fr-FR" dirty="0"/>
              <a:t> (PISA 2015 ; </a:t>
            </a:r>
            <a:r>
              <a:rPr lang="fr-FR" dirty="0" err="1"/>
              <a:t>Céreq</a:t>
            </a:r>
            <a:r>
              <a:rPr lang="fr-FR" dirty="0"/>
              <a:t>, 2019 ; PY Bernard 2019)</a:t>
            </a:r>
          </a:p>
          <a:p>
            <a:pPr algn="just">
              <a:buFontTx/>
              <a:buChar char="-"/>
            </a:pPr>
            <a:r>
              <a:rPr lang="fr-FR" b="1" dirty="0"/>
              <a:t> Incivilités</a:t>
            </a:r>
            <a:r>
              <a:rPr lang="fr-FR" dirty="0"/>
              <a:t> aux abords et dans les établissements (vol, dégradation, etc.) (DEPP 2017)</a:t>
            </a:r>
            <a:endParaRPr lang="fr-FR" b="1" dirty="0"/>
          </a:p>
          <a:p>
            <a:pPr algn="just">
              <a:buFontTx/>
              <a:buChar char="-"/>
            </a:pPr>
            <a:r>
              <a:rPr lang="fr-FR" b="1" dirty="0"/>
              <a:t> violences</a:t>
            </a:r>
            <a:r>
              <a:rPr lang="fr-FR" dirty="0"/>
              <a:t> et </a:t>
            </a:r>
            <a:r>
              <a:rPr lang="fr-FR" b="1" dirty="0" err="1"/>
              <a:t>microviolences</a:t>
            </a:r>
            <a:r>
              <a:rPr lang="fr-FR" dirty="0"/>
              <a:t>, </a:t>
            </a:r>
            <a:r>
              <a:rPr lang="fr-FR" b="1" dirty="0"/>
              <a:t>harcèlement</a:t>
            </a:r>
            <a:r>
              <a:rPr lang="fr-FR" dirty="0"/>
              <a:t> : (insulte, vol, discrimination, etc.) (DEPP, 2017)</a:t>
            </a:r>
          </a:p>
          <a:p>
            <a:pPr algn="just"/>
            <a:r>
              <a:rPr lang="fr-FR" b="1" dirty="0"/>
              <a:t>- </a:t>
            </a:r>
            <a:r>
              <a:rPr lang="fr-FR" b="1" dirty="0" err="1"/>
              <a:t>Cyberviolences</a:t>
            </a:r>
            <a:r>
              <a:rPr lang="fr-FR" b="1" dirty="0"/>
              <a:t>, harcèlement </a:t>
            </a:r>
            <a:r>
              <a:rPr lang="fr-FR" dirty="0"/>
              <a:t>sur les réseaux sociaux (insulte, </a:t>
            </a:r>
            <a:r>
              <a:rPr lang="fr-FR" dirty="0" err="1"/>
              <a:t>sexting</a:t>
            </a:r>
            <a:r>
              <a:rPr lang="fr-FR" dirty="0"/>
              <a:t>, etc.) (DEPP, 2017)</a:t>
            </a:r>
            <a:endParaRPr lang="fr-FR" altLang="ja-JP" dirty="0"/>
          </a:p>
          <a:p>
            <a:pPr algn="just">
              <a:buFontTx/>
              <a:buChar char="-"/>
            </a:pPr>
            <a:r>
              <a:rPr lang="fr-FR" b="1" dirty="0"/>
              <a:t> Addictions, alcoolisation </a:t>
            </a:r>
            <a:endParaRPr lang="fr-FR" dirty="0"/>
          </a:p>
          <a:p>
            <a:pPr algn="just">
              <a:buFontTx/>
              <a:buChar char="-"/>
            </a:pPr>
            <a:r>
              <a:rPr lang="fr-FR" b="1" dirty="0"/>
              <a:t> Radicalisation </a:t>
            </a:r>
            <a:r>
              <a:rPr lang="fr-FR" dirty="0"/>
              <a:t>(croyances, représentations) (Bodin et al., 2005)</a:t>
            </a:r>
          </a:p>
          <a:p>
            <a:pPr algn="just">
              <a:buFontTx/>
              <a:buChar char="-"/>
            </a:pPr>
            <a:r>
              <a:rPr lang="fr-FR" b="1" dirty="0"/>
              <a:t> Egalité des droits et de traitement F/G </a:t>
            </a:r>
            <a:endParaRPr lang="fr-FR" dirty="0"/>
          </a:p>
          <a:p>
            <a:pPr algn="just">
              <a:buFontTx/>
              <a:buChar char="-"/>
            </a:pPr>
            <a:r>
              <a:rPr lang="fr-FR" dirty="0"/>
              <a:t> </a:t>
            </a:r>
            <a:r>
              <a:rPr lang="fr-FR" b="1" dirty="0"/>
              <a:t>Suicides</a:t>
            </a:r>
            <a:r>
              <a:rPr lang="fr-FR" dirty="0"/>
              <a:t> et </a:t>
            </a:r>
            <a:r>
              <a:rPr lang="fr-FR" b="1" dirty="0"/>
              <a:t>tentatives de suicide </a:t>
            </a:r>
          </a:p>
          <a:p>
            <a:pPr algn="just">
              <a:buFontTx/>
              <a:buChar char="-"/>
            </a:pPr>
            <a:r>
              <a:rPr lang="fr-FR" b="1" dirty="0"/>
              <a:t> Conduites alimentaires</a:t>
            </a:r>
            <a:r>
              <a:rPr lang="fr-FR" dirty="0"/>
              <a:t>  (D. </a:t>
            </a:r>
            <a:r>
              <a:rPr lang="fr-FR" dirty="0" err="1"/>
              <a:t>Poission</a:t>
            </a:r>
            <a:r>
              <a:rPr lang="fr-FR" dirty="0"/>
              <a:t>, 2008 ; F. Régnier, 2011)</a:t>
            </a:r>
          </a:p>
          <a:p>
            <a:pPr algn="just">
              <a:buFontTx/>
              <a:buChar char="-"/>
            </a:pPr>
            <a:r>
              <a:rPr lang="fr-FR" b="1" dirty="0"/>
              <a:t> Jeux dangereux </a:t>
            </a:r>
            <a:r>
              <a:rPr lang="fr-FR" dirty="0"/>
              <a:t>(DEPP, 2017)</a:t>
            </a:r>
          </a:p>
          <a:p>
            <a:pPr algn="just">
              <a:buFontTx/>
              <a:buChar char="-"/>
            </a:pPr>
            <a:r>
              <a:rPr lang="fr-FR" b="1" dirty="0"/>
              <a:t> MST </a:t>
            </a:r>
            <a:endParaRPr lang="fr-FR" dirty="0"/>
          </a:p>
          <a:p>
            <a:pPr algn="just"/>
            <a:r>
              <a:rPr lang="fr-FR" dirty="0"/>
              <a:t>------------------------------------------------------------------------------------------------------------------------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sz="16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EA092D8-FA1A-FF41-99C5-C05C71E1304E}"/>
              </a:ext>
            </a:extLst>
          </p:cNvPr>
          <p:cNvSpPr txBox="1"/>
          <p:nvPr/>
        </p:nvSpPr>
        <p:spPr>
          <a:xfrm>
            <a:off x="3702519" y="6490252"/>
            <a:ext cx="26194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fr-FR" sz="1200" dirty="0">
                <a:solidFill>
                  <a:prstClr val="black">
                    <a:tint val="75000"/>
                  </a:prstClr>
                </a:solidFill>
              </a:rPr>
              <a:t>Christophe MARSOLLIER, IGÉSR,  2020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024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999999"/>
      </a:dk1>
      <a:lt1>
        <a:srgbClr val="000099"/>
      </a:lt1>
      <a:dk2>
        <a:srgbClr val="A7A7A7"/>
      </a:dk2>
      <a:lt2>
        <a:srgbClr val="535353"/>
      </a:lt2>
      <a:accent1>
        <a:srgbClr val="3366FF"/>
      </a:accent1>
      <a:accent2>
        <a:srgbClr val="7B46D0"/>
      </a:accent2>
      <a:accent3>
        <a:srgbClr val="AAAAC9"/>
      </a:accent3>
      <a:accent4>
        <a:srgbClr val="DADADA"/>
      </a:accent4>
      <a:accent5>
        <a:srgbClr val="ADB8FF"/>
      </a:accent5>
      <a:accent6>
        <a:srgbClr val="6F3FB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3366F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99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366FF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99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27412</TotalTime>
  <Words>4882</Words>
  <Application>Microsoft Macintosh PowerPoint</Application>
  <PresentationFormat>Affichage à l'écran (4:3)</PresentationFormat>
  <Paragraphs>555</Paragraphs>
  <Slides>38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50" baseType="lpstr">
      <vt:lpstr>ＭＳ Ｐゴシック</vt:lpstr>
      <vt:lpstr>Arial</vt:lpstr>
      <vt:lpstr>Arial Italic</vt:lpstr>
      <vt:lpstr>Avenir Roman</vt:lpstr>
      <vt:lpstr>Calibri</vt:lpstr>
      <vt:lpstr>Helvetica</vt:lpstr>
      <vt:lpstr>Times</vt:lpstr>
      <vt:lpstr>Times New Roman</vt:lpstr>
      <vt:lpstr>Thème Office</vt:lpstr>
      <vt:lpstr>Default</vt:lpstr>
      <vt:lpstr>pages de contenus</vt:lpstr>
      <vt:lpstr>Document</vt:lpstr>
      <vt:lpstr>Présentation PowerPoint</vt:lpstr>
      <vt:lpstr>Plan</vt:lpstr>
      <vt:lpstr>Plan</vt:lpstr>
      <vt:lpstr>La vulnérabilité est devenue ces dernières années                             un critère universel d’analyse (UNESCO, OCDE, PNUD, FMI, OMS)</vt:lpstr>
      <vt:lpstr>La vulnérabilité, une notion exprimant une potentialité, un risque …, celui d’être blessé  </vt:lpstr>
      <vt:lpstr>Les ENJEUX fondamentaux  de la vulnérabilités des élèves</vt:lpstr>
      <vt:lpstr>L’adolescence, une période de profonds remaniements identitaires, qui accentue leur vulnérabilité psychopathologique, donc les conduites à risque. </vt:lpstr>
      <vt:lpstr>           De la perte d’estime de soi… au suicide…                        (L’observatoire national du suicide, Rapport, fév. 2018)</vt:lpstr>
      <vt:lpstr>Présentation PowerPoint</vt:lpstr>
      <vt:lpstr>Présentation PowerPoint</vt:lpstr>
      <vt:lpstr>Plan</vt:lpstr>
      <vt:lpstr>Les expériences d’adversité, facteurs de vulnérabilité  (Dr. Nadine Burke Haris, 2014) </vt:lpstr>
      <vt:lpstr>Présentation PowerPoint</vt:lpstr>
      <vt:lpstr>Les apports des neurosciences affectives et sociales (C. Gueguen, 2014)</vt:lpstr>
      <vt:lpstr>Les facteurs de vulnérabilité  et d’affaiblissement de la résilience des jeunes</vt:lpstr>
      <vt:lpstr>Sens de la notion de « besoin »</vt:lpstr>
      <vt:lpstr>Présentation PowerPoint</vt:lpstr>
      <vt:lpstr>    </vt:lpstr>
      <vt:lpstr>L’hypothèse d’un « méta besoin »</vt:lpstr>
      <vt:lpstr>Présentation PowerPoint</vt:lpstr>
      <vt:lpstr>Plan</vt:lpstr>
      <vt:lpstr>Certains faits relationnels peuvent  momentanément ou durablement affecter le rapport de l’enfant à l’enseignant, à l’apprendre et à l’école</vt:lpstr>
      <vt:lpstr>L’émotion, une variable complexe éclairée par de multiples approches, et dont aucune définition ne fait consensus</vt:lpstr>
      <vt:lpstr>Pas de consensus sur les émotions fondamentales !</vt:lpstr>
      <vt:lpstr>La roue des émotions (Robert Plutchik, 1980) </vt:lpstr>
      <vt:lpstr>Les peines légères s’expriment aisément, les grandes douleurs sont muettes          Sénèque  Un spectre très large d’émotions ressenties                           selon les expériences (contextes) vécues lors du confinement</vt:lpstr>
      <vt:lpstr>Ce que « accueillir une émotion » veut dire…</vt:lpstr>
      <vt:lpstr>« L’écoute active » : un outil pour aider l’enfant/ado à conquérir son autonomie (T. Gordon, 1974) </vt:lpstr>
      <vt:lpstr>Développer ses gestes professionnels pour aider les élèves  à vivre et apprendre avec/de leurs émotions</vt:lpstr>
      <vt:lpstr>Utiliser la roue des émotions,  pour accéder aux besoins fondamentaux affectés</vt:lpstr>
      <vt:lpstr>Ancrage émotionnel  du changement de comportement de l’élève  (CNV, M. Rosenberg, 2005)  </vt:lpstr>
      <vt:lpstr>Ancrage émotionnel  du changement de comportement de l’élève  (CNV, M. Rosenberg, 2005)  </vt:lpstr>
      <vt:lpstr>Ancrage émotionnel  du changement de comportement de l’élève  (CNV, M. Rosenberg, 2005)  </vt:lpstr>
      <vt:lpstr>Ancrage émotionnel  du changement de comportement de l’élève  (CNV, M. Rosenberg, 2005)  </vt:lpstr>
      <vt:lpstr>Ancrage émotionnel  du changement de comportement de l’élève  (CNV, M. Rosenberg, 2005)  </vt:lpstr>
      <vt:lpstr>Ancrage émotionnel  du changement de comportement de l’élève  (CNV, M. Rosenberg, 2005)  </vt:lpstr>
      <vt:lpstr>Ancrage émotionnel  du changement de comportement de l’élève  (CNV, M. Rosenberg, 2005)  </vt:lpstr>
      <vt:lpstr>Plan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MARSOLLIER Estelle</dc:creator>
  <cp:lastModifiedBy>Estelle MARSOLLIER</cp:lastModifiedBy>
  <cp:revision>723</cp:revision>
  <dcterms:created xsi:type="dcterms:W3CDTF">2015-10-26T09:58:26Z</dcterms:created>
  <dcterms:modified xsi:type="dcterms:W3CDTF">2020-10-07T06:30:55Z</dcterms:modified>
</cp:coreProperties>
</file>