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97" r:id="rId3"/>
  </p:sldMasterIdLst>
  <p:notesMasterIdLst>
    <p:notesMasterId r:id="rId16"/>
  </p:notesMasterIdLst>
  <p:sldIdLst>
    <p:sldId id="1450" r:id="rId4"/>
    <p:sldId id="1451" r:id="rId5"/>
    <p:sldId id="1206" r:id="rId6"/>
    <p:sldId id="1384" r:id="rId7"/>
    <p:sldId id="1262" r:id="rId8"/>
    <p:sldId id="1266" r:id="rId9"/>
    <p:sldId id="1219" r:id="rId10"/>
    <p:sldId id="1265" r:id="rId11"/>
    <p:sldId id="1264" r:id="rId12"/>
    <p:sldId id="1419" r:id="rId13"/>
    <p:sldId id="1372" r:id="rId14"/>
    <p:sldId id="434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SOLLIER Estel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7FF"/>
    <a:srgbClr val="31FF3F"/>
    <a:srgbClr val="11FF23"/>
    <a:srgbClr val="BC2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3209"/>
  </p:normalViewPr>
  <p:slideViewPr>
    <p:cSldViewPr snapToGrid="0" snapToObjects="1">
      <p:cViewPr varScale="1">
        <p:scale>
          <a:sx n="119" d="100"/>
          <a:sy n="119" d="100"/>
        </p:scale>
        <p:origin x="20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AA4F-9816-ED46-BACA-BCC5A719DF67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916A6-1B6F-D446-8669-3F7C4FA2E6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77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916A6-1B6F-D446-8669-3F7C4FA2E6D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22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4137-3135-CC47-8149-BA47CB811B79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21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3214-2AD6-CB4E-91D2-B32229D981B5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F357-2A40-DA40-89C5-68F2D5A6F9D5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66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-1554968" y="-508000"/>
            <a:ext cx="11593536" cy="6508651"/>
            <a:chOff x="0" y="0"/>
            <a:chExt cx="11593534" cy="6508650"/>
          </a:xfrm>
        </p:grpSpPr>
        <p:sp>
          <p:nvSpPr>
            <p:cNvPr id="37" name="Shape 37"/>
            <p:cNvSpPr/>
            <p:nvPr/>
          </p:nvSpPr>
          <p:spPr>
            <a:xfrm>
              <a:off x="0" y="0"/>
              <a:ext cx="813582" cy="6508651"/>
            </a:xfrm>
            <a:prstGeom prst="rect">
              <a:avLst/>
            </a:prstGeom>
            <a:solidFill>
              <a:srgbClr val="95A3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508488" y="1892000"/>
              <a:ext cx="11085047" cy="243652"/>
              <a:chOff x="0" y="0"/>
              <a:chExt cx="11085045" cy="243650"/>
            </a:xfrm>
          </p:grpSpPr>
          <p:sp>
            <p:nvSpPr>
              <p:cNvPr id="38" name="Shape 38"/>
              <p:cNvSpPr/>
              <p:nvPr/>
            </p:nvSpPr>
            <p:spPr>
              <a:xfrm>
                <a:off x="8644301" y="0"/>
                <a:ext cx="2440745" cy="243651"/>
              </a:xfrm>
              <a:prstGeom prst="rect">
                <a:avLst/>
              </a:prstGeom>
              <a:solidFill>
                <a:srgbClr val="CC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0" y="101697"/>
                <a:ext cx="11085047" cy="1"/>
              </a:xfrm>
              <a:prstGeom prst="line">
                <a:avLst/>
              </a:prstGeom>
              <a:noFill/>
              <a:ln w="19050" cap="flat">
                <a:solidFill>
                  <a:srgbClr val="666699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</p:grpSp>
      <p:sp>
        <p:nvSpPr>
          <p:cNvPr id="42" name="Shape 42"/>
          <p:cNvSpPr/>
          <p:nvPr/>
        </p:nvSpPr>
        <p:spPr>
          <a:xfrm>
            <a:off x="0" y="4876800"/>
            <a:ext cx="609600" cy="0"/>
          </a:xfrm>
          <a:prstGeom prst="line">
            <a:avLst/>
          </a:prstGeom>
          <a:ln w="44450">
            <a:solidFill>
              <a:srgbClr val="666699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914400" y="98425"/>
            <a:ext cx="7772400" cy="102215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60033"/>
                </a:solidFill>
              </a:rPr>
              <a:t>Texte du titre</a:t>
            </a:r>
          </a:p>
        </p:txBody>
      </p:sp>
      <p:sp>
        <p:nvSpPr>
          <p:cNvPr id="45" name="Shape 45"/>
          <p:cNvSpPr/>
          <p:nvPr/>
        </p:nvSpPr>
        <p:spPr>
          <a:xfrm>
            <a:off x="436110" y="1558426"/>
            <a:ext cx="8271779" cy="36294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328929" lvl="0" indent="-328929" defTabSz="457200">
              <a:defRPr sz="19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29312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743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du titre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SzTx/>
              <a:buNone/>
              <a:defRPr sz="3600"/>
            </a:lvl1pPr>
            <a:lvl2pPr marL="0" indent="457200" algn="ctr">
              <a:spcBef>
                <a:spcPts val="800"/>
              </a:spcBef>
              <a:buSzTx/>
              <a:buNone/>
              <a:defRPr sz="3600"/>
            </a:lvl2pPr>
            <a:lvl3pPr marL="0" indent="914400" algn="ctr">
              <a:spcBef>
                <a:spcPts val="800"/>
              </a:spcBef>
              <a:buSzTx/>
              <a:buNone/>
              <a:defRPr sz="3600"/>
            </a:lvl3pPr>
            <a:lvl4pPr marL="0" indent="1371600" algn="ctr">
              <a:spcBef>
                <a:spcPts val="800"/>
              </a:spcBef>
              <a:buSzTx/>
              <a:buNone/>
              <a:defRPr sz="3600"/>
            </a:lvl4pPr>
            <a:lvl5pPr marL="0" indent="1828800" algn="ctr">
              <a:spcBef>
                <a:spcPts val="80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 5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38315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du titre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60730850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322161520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du titre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1302158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457200" y="277812"/>
            <a:ext cx="8229600" cy="585311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96549066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03304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du titre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095206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505D-2548-4D40-A630-ADFED6F3A17E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88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402162267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AEC46A5-E864-D347-BF9A-1D44AAB7F5DE}" type="datetime1">
              <a:rPr lang="fr-FR" kern="0" smtClean="0">
                <a:solidFill>
                  <a:srgbClr val="000099"/>
                </a:solidFill>
                <a:latin typeface="Arial"/>
                <a:cs typeface="Arial"/>
                <a:sym typeface="Arial"/>
              </a:rPr>
              <a:t>07/10/2020</a:t>
            </a:fld>
            <a:endParaRPr lang="fr-FR" kern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fr-FR" kern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Christophe MARSOLLIER, IGÉSR,  janv.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912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5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baseline="0">
                <a:solidFill>
                  <a:srgbClr val="3D7CC9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7CC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7CC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8277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7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baseline="0">
                <a:solidFill>
                  <a:srgbClr val="3D7CC9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A86D0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A86D0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037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5" y="1469379"/>
            <a:ext cx="7881937" cy="4397375"/>
          </a:xfrm>
        </p:spPr>
        <p:txBody>
          <a:bodyPr/>
          <a:lstStyle>
            <a:lvl1pPr>
              <a:buClr>
                <a:srgbClr val="1A86D0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1538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3"/>
            <a:ext cx="8004162" cy="828575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3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407CC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86827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019E-5E99-1F46-9C00-6A530249D6F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58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4B78-4010-154A-9089-BE1C3977E062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17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E5B5-A59E-8849-AB84-9A8EA69F0E14}" type="datetime1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80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EE6B-C7BA-ED46-9431-FD7B4A4CEB89}" type="datetime1">
              <a:rPr lang="fr-FR" smtClean="0"/>
              <a:t>07/10/2020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9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2CFE-3386-A94B-8FD1-9630A26D1069}" type="datetime1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26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31B6-59F2-4F43-8B05-554141491566}" type="datetime1">
              <a:rPr lang="fr-FR" smtClean="0"/>
              <a:t>07/10/2020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31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748-2184-CE43-9C4F-E1E1B79543C9}" type="datetime1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59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F2EF-8CCB-8F4B-89DB-23BFA5727531}" type="datetime1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61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F498-CA48-6A46-993C-B646B2C0655F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Christophe MARSOLLIER, IGÉSR,  janv.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00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-1" y="0"/>
            <a:ext cx="9144001" cy="6856413"/>
            <a:chOff x="0" y="0"/>
            <a:chExt cx="9144000" cy="6856412"/>
          </a:xfrm>
        </p:grpSpPr>
        <p:sp>
          <p:nvSpPr>
            <p:cNvPr id="2" name="Shape 2"/>
            <p:cNvSpPr/>
            <p:nvPr/>
          </p:nvSpPr>
          <p:spPr>
            <a:xfrm>
              <a:off x="0" y="19050"/>
              <a:ext cx="9140825" cy="519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Shape 3"/>
            <p:cNvSpPr/>
            <p:nvPr/>
          </p:nvSpPr>
          <p:spPr>
            <a:xfrm>
              <a:off x="236537" y="0"/>
              <a:ext cx="8904288" cy="514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Shape 4"/>
            <p:cNvSpPr/>
            <p:nvPr/>
          </p:nvSpPr>
          <p:spPr>
            <a:xfrm>
              <a:off x="0" y="5449887"/>
              <a:ext cx="6410325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0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5"/>
            <p:cNvSpPr/>
            <p:nvPr/>
          </p:nvSpPr>
          <p:spPr>
            <a:xfrm>
              <a:off x="6410325" y="5678487"/>
              <a:ext cx="2730500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6"/>
            <p:cNvSpPr/>
            <p:nvPr/>
          </p:nvSpPr>
          <p:spPr>
            <a:xfrm>
              <a:off x="0" y="5915025"/>
              <a:ext cx="7594600" cy="522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7"/>
            <p:cNvSpPr/>
            <p:nvPr/>
          </p:nvSpPr>
          <p:spPr>
            <a:xfrm>
              <a:off x="7594600" y="5876925"/>
              <a:ext cx="1546225" cy="16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5745162" y="6056312"/>
              <a:ext cx="3395663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0" y="6303962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3328987" y="6418262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6911975" y="6142037"/>
              <a:ext cx="2228850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D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7985125" y="5002212"/>
              <a:ext cx="115570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2359025"/>
              <a:ext cx="7985125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7985125" y="4840287"/>
              <a:ext cx="1155700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1454150"/>
              <a:ext cx="7985125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3641725" y="0"/>
              <a:ext cx="5014913" cy="4325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8628062" y="4289425"/>
              <a:ext cx="512763" cy="47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8694737" y="4108450"/>
              <a:ext cx="446088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3895725" y="0"/>
              <a:ext cx="4951413" cy="425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6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8931275" y="4022725"/>
              <a:ext cx="20955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4940300" y="0"/>
              <a:ext cx="3990975" cy="402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E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5537200" y="0"/>
              <a:ext cx="3489325" cy="393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9007475" y="3927475"/>
              <a:ext cx="1333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8894762" y="1349375"/>
              <a:ext cx="246063" cy="81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8107362" y="0"/>
              <a:ext cx="909638" cy="165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8589962" y="0"/>
              <a:ext cx="541338" cy="126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9045575" y="1036637"/>
              <a:ext cx="95250" cy="49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3175" y="2541587"/>
              <a:ext cx="9131300" cy="295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9134475" y="5529262"/>
              <a:ext cx="9525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3175" y="3416300"/>
              <a:ext cx="9131300" cy="21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3175" y="5043487"/>
              <a:ext cx="9131300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2058987" y="0"/>
              <a:ext cx="7075488" cy="504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5272087" y="0"/>
              <a:ext cx="3862388" cy="414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6270625" y="0"/>
              <a:ext cx="2863850" cy="391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7173912" y="0"/>
              <a:ext cx="1960563" cy="3292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7451725" y="0"/>
              <a:ext cx="1682750" cy="307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7907337" y="0"/>
              <a:ext cx="1227138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-1" y="2590800"/>
              <a:ext cx="9140826" cy="2949575"/>
              <a:chOff x="0" y="0"/>
              <a:chExt cx="9140825" cy="2949575"/>
            </a:xfrm>
          </p:grpSpPr>
          <p:sp>
            <p:nvSpPr>
              <p:cNvPr id="38" name="Shape 38"/>
              <p:cNvSpPr/>
              <p:nvPr/>
            </p:nvSpPr>
            <p:spPr>
              <a:xfrm>
                <a:off x="-1" y="0"/>
                <a:ext cx="5826127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914400">
                  <a:defRPr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5788025" y="1846262"/>
                <a:ext cx="3352800" cy="1103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3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914400">
                  <a:defRPr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 defTabSz="914400"/>
            <a:fld id="{86CB4B4D-7CA3-9044-876B-883B54F8677D}" type="slidenum">
              <a:rPr kern="0">
                <a:latin typeface="Arial"/>
                <a:ea typeface="Arial"/>
                <a:cs typeface="Arial"/>
                <a:sym typeface="Arial"/>
              </a:rPr>
              <a:pPr defTabSz="914400"/>
              <a:t>‹N°›</a:t>
            </a:fld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57200" y="98425"/>
            <a:ext cx="8229600" cy="1501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du titre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buBlip>
                <a:blip r:embed="rId11"/>
              </a:buBlip>
            </a:lvl1pPr>
            <a:lvl3pPr>
              <a:buBlip>
                <a:blip r:embed="rId12"/>
              </a:buBlip>
            </a:lvl3pPr>
            <a:lvl5pPr>
              <a:buBlip>
                <a:blip r:embed="rId11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543639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 spd="med"/>
  <p:hf sldNum="0" hdr="0" dt="0"/>
  <p:txStyles>
    <p:titleStyle>
      <a:lvl1pPr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1pPr>
      <a:lvl2pPr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2pPr>
      <a:lvl3pPr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3pPr>
      <a:lvl4pPr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4pPr>
      <a:lvl5pPr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5pPr>
      <a:lvl6pPr indent="457200"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6pPr>
      <a:lvl7pPr indent="914400"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7pPr>
      <a:lvl8pPr indent="1371600"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8pPr>
      <a:lvl9pPr indent="1828800"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90000"/>
        <a:buBlip>
          <a:blip r:embed="rId11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90000"/>
        <a:buBlip>
          <a:blip r:embed="rId12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90000"/>
        <a:buBlip>
          <a:blip r:embed="rId11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90000"/>
        <a:buBlip>
          <a:blip r:embed="rId13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90000"/>
        <a:buBlip>
          <a:blip r:embed="rId13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90000"/>
        <a:buBlip>
          <a:blip r:embed="rId13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90000"/>
        <a:buBlip>
          <a:blip r:embed="rId13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7" y="1295400"/>
            <a:ext cx="7173849" cy="0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1"/>
            <a:ext cx="642246" cy="419889"/>
          </a:xfrm>
          <a:prstGeom prst="line">
            <a:avLst/>
          </a:prstGeom>
          <a:ln w="57150" cap="rnd" cmpd="sng">
            <a:solidFill>
              <a:srgbClr val="1A86D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2" y="1"/>
            <a:ext cx="1" cy="1286937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29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3D7CC9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3D7CC9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ophe.marsollier@igesr.gouv.f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ge.ch/fapse/motivation/courssander.pdf" TargetMode="External"/><Relationship Id="rId2" Type="http://schemas.openxmlformats.org/officeDocument/2006/relationships/hyperlink" Target="http://www.cartablecps.org/page-0-0-0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"/><Relationship Id="rId4" Type="http://schemas.openxmlformats.org/officeDocument/2006/relationships/image" Target="../media/image6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31416-E8EE-5D40-8B7B-440F9C4F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3667FF"/>
                </a:solidFill>
              </a:rPr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6285AB-2D36-1144-8E2A-DA7EF0EEB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Sens et enjeux de la vulnérabilité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Connaître les facteurs de vulnérabilité pour mieux comprendre ce que vivent les élèves</a:t>
            </a:r>
          </a:p>
          <a:p>
            <a:pPr marL="0" indent="0">
              <a:buNone/>
            </a:pP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Accueillir les émotions et accéder aux besoins fondamentaux</a:t>
            </a:r>
          </a:p>
          <a:p>
            <a:pPr marL="0" indent="0">
              <a:buNone/>
            </a:pP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2400" dirty="0"/>
              <a:t>Repérer les signes de vulnérabilité et renforcer la résilience pour favoriser l’inclusion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2355CD-885A-4042-A1AF-E6E9A6BD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Christophe MARSOLLIER, IGÉSR, 2020</a:t>
            </a:r>
          </a:p>
        </p:txBody>
      </p:sp>
    </p:spTree>
    <p:extLst>
      <p:ext uri="{BB962C8B-B14F-4D97-AF65-F5344CB8AC3E}">
        <p14:creationId xmlns:p14="http://schemas.microsoft.com/office/powerpoint/2010/main" val="112104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1C491C-037A-694B-B8E9-9513F31A0579}"/>
              </a:ext>
            </a:extLst>
          </p:cNvPr>
          <p:cNvSpPr/>
          <p:nvPr/>
        </p:nvSpPr>
        <p:spPr>
          <a:xfrm>
            <a:off x="656217" y="2992046"/>
            <a:ext cx="8060166" cy="9129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30DE32-9EAB-564C-BE37-09AA84897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17" y="2992047"/>
            <a:ext cx="8487783" cy="2763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u="sng" dirty="0"/>
              <a:t>La conscience </a:t>
            </a:r>
            <a:r>
              <a:rPr lang="fr-FR" sz="2400" dirty="0"/>
              <a:t>du sens profond de la notion de </a:t>
            </a:r>
            <a:r>
              <a:rPr lang="fr-FR" sz="2400" b="1" dirty="0"/>
              <a:t>vulnérabilité</a:t>
            </a:r>
            <a:r>
              <a:rPr lang="fr-FR" sz="2400" dirty="0"/>
              <a:t>, </a:t>
            </a:r>
          </a:p>
          <a:p>
            <a:pPr marL="0" indent="0" algn="ctr">
              <a:buNone/>
            </a:pPr>
            <a:r>
              <a:rPr lang="fr-FR" sz="2400" dirty="0"/>
              <a:t>de ses </a:t>
            </a:r>
            <a:r>
              <a:rPr lang="fr-FR" sz="2400" i="1" dirty="0"/>
              <a:t>facteurs</a:t>
            </a:r>
            <a:r>
              <a:rPr lang="fr-FR" sz="2400" dirty="0"/>
              <a:t> et de ses </a:t>
            </a:r>
            <a:r>
              <a:rPr lang="fr-FR" sz="2400" i="1" dirty="0"/>
              <a:t>enjeux</a:t>
            </a:r>
            <a:r>
              <a:rPr lang="fr-FR" sz="2400" dirty="0"/>
              <a:t> </a:t>
            </a:r>
            <a:r>
              <a:rPr lang="fr-FR" sz="2400" u="sng" dirty="0"/>
              <a:t>nous oblige.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3BBE7A-3998-B647-8B03-E6FAB4D9A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FC37C4-C0FD-274C-BF93-58B98D22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67056" cy="365125"/>
          </a:xfrm>
        </p:spPr>
        <p:txBody>
          <a:bodyPr/>
          <a:lstStyle/>
          <a:p>
            <a:r>
              <a:rPr lang="fr-FR" dirty="0"/>
              <a:t>Christophe MARSOLLIER, IGÉSR, 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EBE1A-074B-7442-A1DF-B4C401B661FC}"/>
              </a:ext>
            </a:extLst>
          </p:cNvPr>
          <p:cNvSpPr/>
          <p:nvPr/>
        </p:nvSpPr>
        <p:spPr>
          <a:xfrm>
            <a:off x="279699" y="274638"/>
            <a:ext cx="8595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3667FF"/>
                </a:solidFill>
              </a:rPr>
              <a:t>… en conclusion</a:t>
            </a:r>
          </a:p>
          <a:p>
            <a:pPr algn="ctr"/>
            <a:endParaRPr lang="fr-FR" sz="2000" dirty="0">
              <a:solidFill>
                <a:srgbClr val="3667FF"/>
              </a:solidFill>
            </a:endParaRPr>
          </a:p>
          <a:p>
            <a:pPr algn="ctr"/>
            <a:r>
              <a:rPr lang="fr-FR" sz="2000" dirty="0">
                <a:solidFill>
                  <a:srgbClr val="3667FF"/>
                </a:solidFill>
              </a:rPr>
              <a:t>L’usage intériorisé de la notion de </a:t>
            </a:r>
            <a:r>
              <a:rPr lang="fr-FR" sz="2000" i="1" dirty="0">
                <a:solidFill>
                  <a:srgbClr val="3667FF"/>
                </a:solidFill>
              </a:rPr>
              <a:t>vulnérabilité</a:t>
            </a:r>
            <a:r>
              <a:rPr lang="fr-FR" sz="2000" dirty="0">
                <a:solidFill>
                  <a:srgbClr val="3667FF"/>
                </a:solidFill>
              </a:rPr>
              <a:t> fonctionne comme une clé,</a:t>
            </a:r>
          </a:p>
          <a:p>
            <a:pPr algn="ctr"/>
            <a:r>
              <a:rPr lang="fr-FR" sz="2000" dirty="0">
                <a:solidFill>
                  <a:srgbClr val="3667FF"/>
                </a:solidFill>
              </a:rPr>
              <a:t>une clé d'accès à l'expression de notre humanité dans la relation aux enfants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1366648-487F-AA4F-BA57-AD401E4F3A3B}"/>
              </a:ext>
            </a:extLst>
          </p:cNvPr>
          <p:cNvSpPr txBox="1">
            <a:spLocks/>
          </p:cNvSpPr>
          <p:nvPr/>
        </p:nvSpPr>
        <p:spPr>
          <a:xfrm>
            <a:off x="457201" y="1600201"/>
            <a:ext cx="1629784" cy="6672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800" dirty="0"/>
              <a:t>Connaissance Intériorisation 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F869460-A0F6-CE47-9A10-B234E55D5CAA}"/>
              </a:ext>
            </a:extLst>
          </p:cNvPr>
          <p:cNvSpPr txBox="1">
            <a:spLocks/>
          </p:cNvSpPr>
          <p:nvPr/>
        </p:nvSpPr>
        <p:spPr>
          <a:xfrm>
            <a:off x="2689412" y="1655728"/>
            <a:ext cx="3999155" cy="8675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600" dirty="0"/>
              <a:t>Un risque, une potentialité d’être </a:t>
            </a:r>
            <a:r>
              <a:rPr lang="fr-FR" sz="2600" b="1" dirty="0"/>
              <a:t>blessé</a:t>
            </a:r>
            <a:r>
              <a:rPr lang="fr-FR" sz="2600" dirty="0"/>
              <a:t>, fragilisé, à l’endroit de </a:t>
            </a:r>
            <a:r>
              <a:rPr lang="fr-FR" sz="2600" u="sng" dirty="0"/>
              <a:t>ses besoins psychologiques fondamentaux</a:t>
            </a:r>
          </a:p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AF159C7-64FF-4E48-BDFB-AE776666F722}"/>
              </a:ext>
            </a:extLst>
          </p:cNvPr>
          <p:cNvSpPr txBox="1">
            <a:spLocks/>
          </p:cNvSpPr>
          <p:nvPr/>
        </p:nvSpPr>
        <p:spPr>
          <a:xfrm>
            <a:off x="6858000" y="1688949"/>
            <a:ext cx="1858383" cy="10650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600" dirty="0"/>
              <a:t>(sécurité, appartenance, considération, respect, écoute, justice, réalisation de soi)</a:t>
            </a:r>
          </a:p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964B888-AF5A-5441-BB90-D4897600D98D}"/>
              </a:ext>
            </a:extLst>
          </p:cNvPr>
          <p:cNvSpPr txBox="1">
            <a:spLocks/>
          </p:cNvSpPr>
          <p:nvPr/>
        </p:nvSpPr>
        <p:spPr>
          <a:xfrm>
            <a:off x="457199" y="4754880"/>
            <a:ext cx="3071309" cy="1161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600" dirty="0"/>
              <a:t>Violence éducative ordinaire (VEO) </a:t>
            </a:r>
          </a:p>
          <a:p>
            <a:pPr marL="0" indent="0">
              <a:buFont typeface="Arial"/>
              <a:buNone/>
            </a:pPr>
            <a:r>
              <a:rPr lang="fr-FR" sz="2600" dirty="0"/>
              <a:t>Expériences d’adversité répétées </a:t>
            </a:r>
            <a:r>
              <a:rPr lang="fr-FR" sz="2600" dirty="0" err="1"/>
              <a:t>Victimations</a:t>
            </a:r>
            <a:r>
              <a:rPr lang="fr-FR" sz="2600" dirty="0"/>
              <a:t> </a:t>
            </a:r>
            <a:r>
              <a:rPr lang="fr-FR" sz="2600" b="1" dirty="0"/>
              <a:t>réitérées</a:t>
            </a:r>
            <a:r>
              <a:rPr lang="fr-FR" sz="2600" dirty="0"/>
              <a:t>            Handicap physique, social (CSP), c</a:t>
            </a:r>
            <a:r>
              <a:rPr lang="fr-FR" sz="2500" dirty="0"/>
              <a:t>ognitif, etc.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66C5B96-D61B-3242-A173-EDF2A67B1D6D}"/>
              </a:ext>
            </a:extLst>
          </p:cNvPr>
          <p:cNvSpPr txBox="1">
            <a:spLocks/>
          </p:cNvSpPr>
          <p:nvPr/>
        </p:nvSpPr>
        <p:spPr>
          <a:xfrm>
            <a:off x="3926542" y="4754880"/>
            <a:ext cx="2762025" cy="1440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600" dirty="0"/>
              <a:t>Souffrance,            Réactivité émotionnelle       Sous-</a:t>
            </a:r>
            <a:r>
              <a:rPr lang="fr-FR" sz="2600" dirty="0" err="1"/>
              <a:t>dév</a:t>
            </a:r>
            <a:r>
              <a:rPr lang="fr-FR" sz="2600" dirty="0"/>
              <a:t>. du cortex        Aliénation, échec                Sous </a:t>
            </a:r>
            <a:r>
              <a:rPr lang="fr-FR" sz="2600" dirty="0" err="1"/>
              <a:t>dév</a:t>
            </a:r>
            <a:r>
              <a:rPr lang="fr-FR" sz="2600" dirty="0"/>
              <a:t>. ontologique      Manque de résilience    </a:t>
            </a:r>
          </a:p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EE19AEE-A5F2-0D4E-B337-3EB907CB8825}"/>
              </a:ext>
            </a:extLst>
          </p:cNvPr>
          <p:cNvSpPr txBox="1">
            <a:spLocks/>
          </p:cNvSpPr>
          <p:nvPr/>
        </p:nvSpPr>
        <p:spPr>
          <a:xfrm>
            <a:off x="6858001" y="4959275"/>
            <a:ext cx="2103119" cy="1397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dirty="0"/>
              <a:t>Vigilance            Éthique relationnelle Bienveillance/exigence                             Care</a:t>
            </a:r>
          </a:p>
          <a:p>
            <a:pPr marL="0" indent="0">
              <a:buFont typeface="Arial"/>
              <a:buNone/>
            </a:pPr>
            <a:r>
              <a:rPr lang="fr-FR" sz="1600" dirty="0" err="1"/>
              <a:t>Métacogniton</a:t>
            </a:r>
            <a:endParaRPr lang="fr-FR" sz="1600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A05FA83-64F1-7343-96F2-E460561AAEB1}"/>
              </a:ext>
            </a:extLst>
          </p:cNvPr>
          <p:cNvCxnSpPr/>
          <p:nvPr/>
        </p:nvCxnSpPr>
        <p:spPr>
          <a:xfrm flipH="1" flipV="1">
            <a:off x="1667435" y="2398955"/>
            <a:ext cx="527125" cy="462579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D54CBF1-5737-DC4B-A78C-D79ED9D21CFA}"/>
              </a:ext>
            </a:extLst>
          </p:cNvPr>
          <p:cNvCxnSpPr>
            <a:cxnSpLocks/>
          </p:cNvCxnSpPr>
          <p:nvPr/>
        </p:nvCxnSpPr>
        <p:spPr>
          <a:xfrm>
            <a:off x="7239896" y="4010623"/>
            <a:ext cx="202155" cy="787289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799ADB0-ACBE-AB4F-B00B-BBDF34ADE968}"/>
              </a:ext>
            </a:extLst>
          </p:cNvPr>
          <p:cNvCxnSpPr>
            <a:cxnSpLocks/>
          </p:cNvCxnSpPr>
          <p:nvPr/>
        </p:nvCxnSpPr>
        <p:spPr>
          <a:xfrm flipH="1">
            <a:off x="5131398" y="3974240"/>
            <a:ext cx="303456" cy="619277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B173B75-CE7C-E742-AAFA-BB038D4DF39C}"/>
              </a:ext>
            </a:extLst>
          </p:cNvPr>
          <p:cNvCxnSpPr>
            <a:cxnSpLocks/>
          </p:cNvCxnSpPr>
          <p:nvPr/>
        </p:nvCxnSpPr>
        <p:spPr>
          <a:xfrm flipH="1">
            <a:off x="2614108" y="4051270"/>
            <a:ext cx="510093" cy="542247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35679A5-5A81-3248-B177-6B0A42F41EB9}"/>
              </a:ext>
            </a:extLst>
          </p:cNvPr>
          <p:cNvCxnSpPr>
            <a:cxnSpLocks/>
          </p:cNvCxnSpPr>
          <p:nvPr/>
        </p:nvCxnSpPr>
        <p:spPr>
          <a:xfrm>
            <a:off x="5948977" y="2293207"/>
            <a:ext cx="909023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B992BBF-8322-BF41-A92E-6BB1A547D566}"/>
              </a:ext>
            </a:extLst>
          </p:cNvPr>
          <p:cNvCxnSpPr>
            <a:cxnSpLocks/>
          </p:cNvCxnSpPr>
          <p:nvPr/>
        </p:nvCxnSpPr>
        <p:spPr>
          <a:xfrm flipH="1" flipV="1">
            <a:off x="4373878" y="2547875"/>
            <a:ext cx="1" cy="363489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2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BBE7A-3998-B647-8B03-E6FAB4D9A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30DE32-9EAB-564C-BE37-09AA84897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800" dirty="0"/>
              <a:t>Merci de votre attention…</a:t>
            </a:r>
          </a:p>
          <a:p>
            <a:pPr marL="0" indent="0">
              <a:buNone/>
            </a:pPr>
            <a:r>
              <a:rPr lang="fr-FR" sz="1600" dirty="0">
                <a:hlinkClick r:id="rId2"/>
              </a:rPr>
              <a:t>christophe.marsollier@igesr.gouv.fr</a:t>
            </a:r>
            <a:endParaRPr lang="fr-FR" sz="1600" dirty="0"/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FC37C4-C0FD-274C-BF93-58B98D22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502511" cy="365125"/>
          </a:xfrm>
        </p:spPr>
        <p:txBody>
          <a:bodyPr/>
          <a:lstStyle/>
          <a:p>
            <a:r>
              <a:rPr lang="fr-FR" dirty="0"/>
              <a:t>Christophe MARSOLLIER, IGÉSR,  2020</a:t>
            </a:r>
          </a:p>
        </p:txBody>
      </p:sp>
    </p:spTree>
    <p:extLst>
      <p:ext uri="{BB962C8B-B14F-4D97-AF65-F5344CB8AC3E}">
        <p14:creationId xmlns:p14="http://schemas.microsoft.com/office/powerpoint/2010/main" val="168193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7212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3366FF"/>
                </a:solidFill>
              </a:rPr>
              <a:t>Repères bibliographiques </a:t>
            </a:r>
            <a:endParaRPr lang="fr-FR" sz="2800" b="1" dirty="0">
              <a:solidFill>
                <a:srgbClr val="3366FF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68" y="1032734"/>
            <a:ext cx="8713695" cy="5819763"/>
          </a:xfrm>
        </p:spPr>
        <p:txBody>
          <a:bodyPr>
            <a:normAutofit fontScale="85000" lnSpcReduction="20000"/>
          </a:bodyPr>
          <a:lstStyle/>
          <a:p>
            <a:r>
              <a:rPr lang="fr-FR" sz="2000" dirty="0"/>
              <a:t>BRISON J.-L. et MORO M.R., </a:t>
            </a:r>
            <a:r>
              <a:rPr lang="fr-FR" sz="2000" i="1" dirty="0"/>
              <a:t>Mission bien-être et santé des jeunes</a:t>
            </a:r>
            <a:r>
              <a:rPr lang="fr-FR" sz="2000" dirty="0"/>
              <a:t>, Rapport, 2016.</a:t>
            </a:r>
          </a:p>
          <a:p>
            <a:r>
              <a:rPr lang="fr-FR" sz="1800" dirty="0"/>
              <a:t>DAMASIO A., </a:t>
            </a:r>
            <a:r>
              <a:rPr lang="fr-FR" sz="1800" i="1" dirty="0"/>
              <a:t>Spinoza avait raison : joie et tristesse, le cerveau des émotions,</a:t>
            </a:r>
            <a:r>
              <a:rPr lang="fr-FR" sz="1800" dirty="0"/>
              <a:t> O. Jacob, 2003.</a:t>
            </a:r>
          </a:p>
          <a:p>
            <a:r>
              <a:rPr lang="fr-FR" sz="2000" dirty="0"/>
              <a:t>GORDON </a:t>
            </a:r>
            <a:r>
              <a:rPr lang="fr-FR" sz="2000" dirty="0" err="1"/>
              <a:t>T</a:t>
            </a:r>
            <a:r>
              <a:rPr lang="fr-FR" sz="2000" dirty="0"/>
              <a:t>., Parents efficaces de Thomas Gordon (éditions Poche Marabout). </a:t>
            </a:r>
          </a:p>
          <a:p>
            <a:r>
              <a:rPr lang="fr-FR" sz="2000" dirty="0"/>
              <a:t>FILLIOZAT I.,  LIMOUSIN V. et VEILLÉ E. (Illustration), </a:t>
            </a:r>
            <a:r>
              <a:rPr lang="fr-FR" sz="2000" i="1" dirty="0"/>
              <a:t>Les jeux Filliozat : Mes émotions</a:t>
            </a:r>
            <a:r>
              <a:rPr lang="fr-FR" sz="2000" dirty="0"/>
              <a:t>, 2017 Jeux livres objets.</a:t>
            </a:r>
          </a:p>
          <a:p>
            <a:r>
              <a:rPr lang="fr-FR" sz="2000" dirty="0"/>
              <a:t>HAAG P., COGNARD L. </a:t>
            </a:r>
            <a:r>
              <a:rPr lang="fr-FR" sz="2000" i="1" dirty="0"/>
              <a:t>A l’école de leurs émotions</a:t>
            </a:r>
            <a:r>
              <a:rPr lang="fr-FR" sz="2000" dirty="0"/>
              <a:t>, Ed. L’instant présent, 2020.</a:t>
            </a:r>
          </a:p>
          <a:p>
            <a:r>
              <a:rPr lang="fr-FR" sz="2000" dirty="0"/>
              <a:t>JELLAB A. et MARSOLLIER C., </a:t>
            </a:r>
            <a:r>
              <a:rPr lang="fr-FR" sz="2000" i="1" dirty="0"/>
              <a:t>Bienveillance et bien-être à l’école. Plaidoyer pour une éducation humaine et exigeante</a:t>
            </a:r>
            <a:r>
              <a:rPr lang="fr-FR" sz="2000" dirty="0"/>
              <a:t>, Ed. </a:t>
            </a:r>
            <a:r>
              <a:rPr lang="fr-FR" sz="2000" dirty="0" err="1"/>
              <a:t>Levrault</a:t>
            </a:r>
            <a:r>
              <a:rPr lang="fr-FR" sz="2000" dirty="0"/>
              <a:t>-Berger, 2018.</a:t>
            </a:r>
          </a:p>
          <a:p>
            <a:r>
              <a:rPr lang="fr-FR" sz="2000" dirty="0"/>
              <a:t>MARSOLLIER C. , L’attention aux vulnérabilités, une priorité éthique à l’école, in </a:t>
            </a:r>
            <a:r>
              <a:rPr lang="fr-FR" sz="2000" dirty="0" err="1"/>
              <a:t>Marsollier</a:t>
            </a:r>
            <a:r>
              <a:rPr lang="fr-FR" sz="2000" dirty="0"/>
              <a:t> C. (sous la </a:t>
            </a:r>
            <a:r>
              <a:rPr lang="fr-FR" sz="2000" dirty="0" err="1"/>
              <a:t>dir</a:t>
            </a:r>
            <a:r>
              <a:rPr lang="fr-FR" sz="2000" dirty="0"/>
              <a:t>), </a:t>
            </a:r>
            <a:r>
              <a:rPr lang="fr-FR" sz="2000" i="1" dirty="0"/>
              <a:t>L’éthique à l’école. Quels défis, quels enjeux ?, Berger-</a:t>
            </a:r>
            <a:r>
              <a:rPr lang="fr-FR" sz="2000" i="1" dirty="0" err="1"/>
              <a:t>Levrault</a:t>
            </a:r>
            <a:r>
              <a:rPr lang="fr-FR" sz="2000" dirty="0"/>
              <a:t>, 2020.</a:t>
            </a:r>
          </a:p>
          <a:p>
            <a:r>
              <a:rPr lang="fr-FR" sz="2000" dirty="0"/>
              <a:t>MARTIN-BLACHAIS M-P., </a:t>
            </a:r>
            <a:r>
              <a:rPr lang="fr-FR" sz="2000" i="1" dirty="0" err="1"/>
              <a:t>Démarche</a:t>
            </a:r>
            <a:r>
              <a:rPr lang="fr-FR" sz="2000" i="1" dirty="0"/>
              <a:t> de consensus sur les besoins fondamentaux de l’enfant en protection de l’enfance</a:t>
            </a:r>
            <a:r>
              <a:rPr lang="fr-FR" sz="2000" dirty="0"/>
              <a:t>, Rapport remis à Laurence Rossignol, Ministre des familles, de l’enfance et des droits des femmes, 2017.</a:t>
            </a:r>
          </a:p>
          <a:p>
            <a:r>
              <a:rPr lang="fr-FR" sz="2000" dirty="0"/>
              <a:t>OCDE, </a:t>
            </a:r>
            <a:r>
              <a:rPr lang="fr-FR" sz="2000" i="1" dirty="0" err="1"/>
              <a:t>Changing</a:t>
            </a:r>
            <a:r>
              <a:rPr lang="fr-FR" sz="2000" i="1" dirty="0"/>
              <a:t> the </a:t>
            </a:r>
            <a:r>
              <a:rPr lang="fr-FR" sz="2000" i="1" dirty="0" err="1"/>
              <a:t>Odds</a:t>
            </a:r>
            <a:r>
              <a:rPr lang="fr-FR" sz="2000" i="1" dirty="0"/>
              <a:t> for </a:t>
            </a:r>
            <a:r>
              <a:rPr lang="fr-FR" sz="2000" i="1" dirty="0" err="1"/>
              <a:t>Vulnerable</a:t>
            </a:r>
            <a:r>
              <a:rPr lang="fr-FR" sz="2000" i="1" dirty="0"/>
              <a:t> </a:t>
            </a:r>
            <a:r>
              <a:rPr lang="fr-FR" sz="2000" i="1" dirty="0" err="1"/>
              <a:t>Children</a:t>
            </a:r>
            <a:r>
              <a:rPr lang="fr-FR" sz="2000" i="1" dirty="0"/>
              <a:t> BUILDING OPPORTUNITIES AND RESILIENCE</a:t>
            </a:r>
            <a:r>
              <a:rPr lang="fr-FR" sz="2000" dirty="0"/>
              <a:t>, 2019. </a:t>
            </a:r>
          </a:p>
          <a:p>
            <a:r>
              <a:rPr lang="fr-FR" sz="2000" dirty="0"/>
              <a:t>PAQUETTE K., </a:t>
            </a:r>
            <a:r>
              <a:rPr lang="fr-FR" sz="2000" i="1" dirty="0"/>
              <a:t>Les associations entre la vulnérabilité psychosociale, la réussite scolaire au primaire et la qualité de la relation enseignant-élève</a:t>
            </a:r>
            <a:r>
              <a:rPr lang="fr-FR" sz="2000" dirty="0"/>
              <a:t>., Mémoire de 3</a:t>
            </a:r>
            <a:r>
              <a:rPr lang="fr-FR" sz="2000" baseline="30000" dirty="0"/>
              <a:t>ème</a:t>
            </a:r>
            <a:r>
              <a:rPr lang="fr-FR" sz="2000" dirty="0"/>
              <a:t> cycle, UQUAM, 2016. </a:t>
            </a:r>
          </a:p>
          <a:p>
            <a:r>
              <a:rPr lang="fr-FR" sz="2100"/>
              <a:t>RIMÉ</a:t>
            </a:r>
            <a:r>
              <a:rPr lang="fr-FR" sz="2100" dirty="0"/>
              <a:t>, B.  </a:t>
            </a:r>
            <a:r>
              <a:rPr lang="fr-FR" sz="2100" i="1" dirty="0"/>
              <a:t>Le partage social des émotions</a:t>
            </a:r>
            <a:r>
              <a:rPr lang="fr-FR" sz="2100" dirty="0"/>
              <a:t>. Paris : Presses Universitaires de France, 2009. </a:t>
            </a:r>
            <a:endParaRPr lang="fr-FR" sz="2100" dirty="0">
              <a:latin typeface="+mj-lt"/>
            </a:endParaRPr>
          </a:p>
          <a:p>
            <a:r>
              <a:rPr lang="fr-FR" sz="2100" dirty="0">
                <a:latin typeface="+mj-lt"/>
              </a:rPr>
              <a:t>Le cartable des compétences psycho-sociales, IREPS des Pays de Loire </a:t>
            </a:r>
            <a:r>
              <a:rPr lang="fr-FR" sz="2100" u="sng" dirty="0">
                <a:hlinkClick r:id="rId2"/>
              </a:rPr>
              <a:t>http://www.cartablecps.org/page-0-0-0.html</a:t>
            </a:r>
            <a:endParaRPr lang="fr-FR" sz="2100" u="sng" dirty="0">
              <a:latin typeface="+mj-lt"/>
            </a:endParaRPr>
          </a:p>
          <a:p>
            <a:r>
              <a:rPr lang="fr-FR" sz="2100" dirty="0">
                <a:latin typeface="+mj-lt"/>
              </a:rPr>
              <a:t>Cours sur l’émotion de David Sander Université de Genève </a:t>
            </a:r>
            <a:r>
              <a:rPr lang="fr-FR" sz="2100" dirty="0">
                <a:latin typeface="+mj-lt"/>
                <a:hlinkClick r:id="rId3"/>
              </a:rPr>
              <a:t>https://www.unige.ch/fapse/motivation/courssander.pdf</a:t>
            </a:r>
            <a:endParaRPr lang="fr-FR" sz="2100" dirty="0">
              <a:latin typeface="+mj-lt"/>
            </a:endParaRPr>
          </a:p>
          <a:p>
            <a:pPr marL="174625" indent="-174625"/>
            <a:endParaRPr lang="fr-FR" sz="1800" dirty="0"/>
          </a:p>
          <a:p>
            <a:pPr marL="174625" indent="-174625"/>
            <a:endParaRPr lang="fr-FR" sz="1800" dirty="0"/>
          </a:p>
          <a:p>
            <a:pPr marL="174625" indent="-174625"/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lnSpc>
                <a:spcPct val="80000"/>
              </a:lnSpc>
              <a:buNone/>
            </a:pPr>
            <a:endParaRPr lang="en-GB" sz="1800" dirty="0"/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037721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5E84D-2296-1842-AE01-E726FACE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CDF5C7-C18D-5D44-9A5A-A0288A1DA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98" y="2614108"/>
            <a:ext cx="8127402" cy="3512055"/>
          </a:xfrm>
        </p:spPr>
        <p:txBody>
          <a:bodyPr/>
          <a:lstStyle/>
          <a:p>
            <a:pPr marL="0" indent="0" algn="ctr">
              <a:buNone/>
            </a:pPr>
            <a:r>
              <a:rPr lang="fr-FR" sz="2000" u="sng" dirty="0"/>
              <a:t>La complexification du monde crée des </a:t>
            </a:r>
            <a:r>
              <a:rPr lang="fr-FR" sz="2000" b="1" dirty="0"/>
              <a:t>vulnérabilités </a:t>
            </a:r>
            <a:r>
              <a:rPr lang="fr-FR" sz="2000" dirty="0"/>
              <a:t>sociales, économiques, territoriales, familiales, et renforce les vulnérabilités individuelles. </a:t>
            </a:r>
          </a:p>
          <a:p>
            <a:pPr marL="0" indent="0" algn="ctr">
              <a:buNone/>
            </a:pPr>
            <a:endParaRPr lang="fr-FR" sz="2000"/>
          </a:p>
          <a:p>
            <a:pPr marL="0" indent="0" algn="ctr">
              <a:buNone/>
            </a:pPr>
            <a:r>
              <a:rPr lang="fr-FR" sz="2000"/>
              <a:t>Elle </a:t>
            </a:r>
            <a:r>
              <a:rPr lang="fr-FR" sz="2000" dirty="0"/>
              <a:t>sollicite la </a:t>
            </a:r>
            <a:r>
              <a:rPr lang="fr-FR" sz="2000" b="1" dirty="0"/>
              <a:t>résilience des citoyens et des communautés.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89418F-C295-404C-8418-D19B9E92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</p:spTree>
    <p:extLst>
      <p:ext uri="{BB962C8B-B14F-4D97-AF65-F5344CB8AC3E}">
        <p14:creationId xmlns:p14="http://schemas.microsoft.com/office/powerpoint/2010/main" val="278621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re 1"/>
          <p:cNvSpPr txBox="1">
            <a:spLocks noGrp="1"/>
          </p:cNvSpPr>
          <p:nvPr>
            <p:ph type="title"/>
          </p:nvPr>
        </p:nvSpPr>
        <p:spPr>
          <a:xfrm>
            <a:off x="0" y="293077"/>
            <a:ext cx="9144000" cy="8323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400">
                <a:solidFill>
                  <a:srgbClr val="2258FF"/>
                </a:solidFill>
              </a:defRPr>
            </a:pPr>
            <a:r>
              <a:rPr lang="fr-FR" dirty="0"/>
              <a:t>L’atlas des risques sociaux, un outil de représentation de la </a:t>
            </a:r>
            <a:r>
              <a:rPr lang="fr-FR" u="sng" dirty="0"/>
              <a:t>vulnérabilité</a:t>
            </a:r>
            <a:r>
              <a:rPr dirty="0"/>
              <a:t> </a:t>
            </a:r>
            <a:br>
              <a:rPr lang="fr-FR" dirty="0"/>
            </a:br>
            <a:r>
              <a:rPr b="1" dirty="0"/>
              <a:t>au </a:t>
            </a:r>
            <a:r>
              <a:rPr b="1" dirty="0" err="1"/>
              <a:t>niveau</a:t>
            </a:r>
            <a:r>
              <a:rPr b="1" dirty="0"/>
              <a:t> des </a:t>
            </a:r>
            <a:r>
              <a:rPr b="1" dirty="0" err="1"/>
              <a:t>territoires</a:t>
            </a:r>
            <a:r>
              <a:rPr lang="fr-FR" b="1" dirty="0"/>
              <a:t>, </a:t>
            </a:r>
            <a:r>
              <a:rPr lang="fr-FR" dirty="0"/>
              <a:t>notamment en ce concerne le</a:t>
            </a:r>
            <a:r>
              <a:rPr dirty="0"/>
              <a:t> </a:t>
            </a:r>
            <a:r>
              <a:rPr dirty="0" err="1"/>
              <a:t>décrochage</a:t>
            </a:r>
            <a:r>
              <a:rPr dirty="0"/>
              <a:t> </a:t>
            </a:r>
            <a:br>
              <a:rPr lang="fr-FR" dirty="0"/>
            </a:br>
            <a:r>
              <a:rPr sz="1600" dirty="0"/>
              <a:t>(</a:t>
            </a:r>
            <a:r>
              <a:rPr sz="1600" dirty="0" err="1"/>
              <a:t>Cerecq</a:t>
            </a:r>
            <a:r>
              <a:rPr sz="1600" dirty="0"/>
              <a:t>, 2016)</a:t>
            </a:r>
          </a:p>
        </p:txBody>
      </p:sp>
      <p:pic>
        <p:nvPicPr>
          <p:cNvPr id="155" name="Espace réservé du contenu 3" descr="Espace réservé du conten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691" y="1248507"/>
            <a:ext cx="4293755" cy="4015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 4" descr="Imag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7199" y="5386754"/>
            <a:ext cx="4000679" cy="1382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 5" descr="Imag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5445" y="1248507"/>
            <a:ext cx="4337540" cy="4015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 7" descr="Imag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95445" y="5386754"/>
            <a:ext cx="4337540" cy="13820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23684CF-63FA-B04A-8E2D-A05B248B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910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0C1AA5-034C-7A4A-B319-5522E5B9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968188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solidFill>
                  <a:srgbClr val="3667FF"/>
                </a:solidFill>
              </a:rPr>
              <a:t>Vulnérabilité et territoires dans l’académie de Versailles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0E9790-2C6D-8144-B9CA-0E4CB698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477F0D-E07B-C544-B0CE-75346D0B1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1395"/>
            <a:ext cx="4728061" cy="16149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69D7BB-0A7F-8E45-A000-CBE51A230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850" y="4712750"/>
            <a:ext cx="4427149" cy="12776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F31175C-2F3E-5242-BB79-567D314C8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6" y="916760"/>
            <a:ext cx="4550735" cy="58047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8C496C-9097-584F-9BA2-0AF403A02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487" y="881757"/>
            <a:ext cx="4349227" cy="5839717"/>
          </a:xfrm>
          <a:prstGeom prst="rect">
            <a:avLst/>
          </a:prstGeom>
        </p:spPr>
      </p:pic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9EFE407-A8A9-104E-ACBF-B293B3DBA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48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-109182"/>
            <a:ext cx="8980227" cy="1056910"/>
          </a:xfrm>
        </p:spPr>
        <p:txBody>
          <a:bodyPr>
            <a:normAutofit/>
          </a:bodyPr>
          <a:lstStyle/>
          <a:p>
            <a:r>
              <a:rPr lang="fr-FR" sz="3100" u="sng" dirty="0">
                <a:solidFill>
                  <a:srgbClr val="3366FF"/>
                </a:solidFill>
              </a:rPr>
              <a:t>Être attentif</a:t>
            </a:r>
            <a:r>
              <a:rPr lang="fr-FR" sz="3100" dirty="0">
                <a:solidFill>
                  <a:srgbClr val="3366FF"/>
                </a:solidFill>
              </a:rPr>
              <a:t> aux signes de vulnérabilité des élèves… 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313899" y="1105469"/>
            <a:ext cx="86663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‐    </a:t>
            </a:r>
            <a:r>
              <a:rPr lang="fr-FR" b="1" dirty="0"/>
              <a:t>Découragement, manque d’investissement dans les apprentissages : </a:t>
            </a:r>
            <a:r>
              <a:rPr lang="fr-FR" dirty="0"/>
              <a:t>l’</a:t>
            </a:r>
            <a:r>
              <a:rPr lang="fr-FR" dirty="0" err="1"/>
              <a:t>élève</a:t>
            </a:r>
            <a:r>
              <a:rPr lang="fr-FR" dirty="0"/>
              <a:t> </a:t>
            </a:r>
            <a:r>
              <a:rPr lang="fr-FR" u="sng" dirty="0"/>
              <a:t>ne note pas les devoirs</a:t>
            </a:r>
            <a:r>
              <a:rPr lang="fr-FR" dirty="0"/>
              <a:t>, ne les fait pas, </a:t>
            </a:r>
            <a:r>
              <a:rPr lang="fr-FR" u="sng" dirty="0"/>
              <a:t>oublie</a:t>
            </a:r>
            <a:r>
              <a:rPr lang="fr-FR" dirty="0"/>
              <a:t> souvent son </a:t>
            </a:r>
            <a:r>
              <a:rPr lang="fr-FR" dirty="0" err="1"/>
              <a:t>matériel</a:t>
            </a:r>
            <a:r>
              <a:rPr lang="fr-FR" dirty="0"/>
              <a:t>, souvent en </a:t>
            </a:r>
            <a:r>
              <a:rPr lang="fr-FR" u="sng" dirty="0"/>
              <a:t>retard</a:t>
            </a:r>
            <a:r>
              <a:rPr lang="fr-FR" dirty="0"/>
              <a:t>, </a:t>
            </a:r>
            <a:r>
              <a:rPr lang="fr-FR" u="sng" dirty="0"/>
              <a:t>fréquemment absent. </a:t>
            </a:r>
          </a:p>
          <a:p>
            <a:endParaRPr lang="fr-FR" sz="800" u="sng" dirty="0"/>
          </a:p>
          <a:p>
            <a:r>
              <a:rPr lang="fr-FR" dirty="0"/>
              <a:t>‐    </a:t>
            </a:r>
            <a:r>
              <a:rPr lang="fr-FR" b="1" dirty="0"/>
              <a:t>Une </a:t>
            </a:r>
            <a:r>
              <a:rPr lang="fr-FR" b="1" dirty="0" err="1"/>
              <a:t>représentation</a:t>
            </a:r>
            <a:r>
              <a:rPr lang="fr-FR" b="1" dirty="0"/>
              <a:t> </a:t>
            </a:r>
            <a:r>
              <a:rPr lang="fr-FR" b="1" dirty="0" err="1"/>
              <a:t>négative</a:t>
            </a:r>
            <a:r>
              <a:rPr lang="fr-FR" b="1" dirty="0"/>
              <a:t> de l’</a:t>
            </a:r>
            <a:r>
              <a:rPr lang="fr-FR" b="1" dirty="0" err="1"/>
              <a:t>école</a:t>
            </a:r>
            <a:r>
              <a:rPr lang="fr-FR" b="1" dirty="0"/>
              <a:t> : </a:t>
            </a:r>
            <a:r>
              <a:rPr lang="fr-FR" dirty="0"/>
              <a:t>sentiment d’</a:t>
            </a:r>
            <a:r>
              <a:rPr lang="fr-FR" dirty="0" err="1"/>
              <a:t>inutilite</a:t>
            </a:r>
            <a:r>
              <a:rPr lang="fr-FR" dirty="0"/>
              <a:t>́, de perte de temps ; les </a:t>
            </a:r>
            <a:r>
              <a:rPr lang="fr-FR" dirty="0" err="1"/>
              <a:t>activités</a:t>
            </a:r>
            <a:r>
              <a:rPr lang="fr-FR" dirty="0"/>
              <a:t> ou projets </a:t>
            </a:r>
            <a:r>
              <a:rPr lang="fr-FR" dirty="0" err="1"/>
              <a:t>demandés</a:t>
            </a:r>
            <a:r>
              <a:rPr lang="fr-FR" dirty="0"/>
              <a:t> lui paraissent trop abstraits ; la famille ou le jeune </a:t>
            </a:r>
            <a:r>
              <a:rPr lang="fr-FR" u="sng" dirty="0"/>
              <a:t>parle de l'</a:t>
            </a:r>
            <a:r>
              <a:rPr lang="fr-FR" u="sng" dirty="0" err="1"/>
              <a:t>école</a:t>
            </a:r>
            <a:r>
              <a:rPr lang="fr-FR" u="sng" dirty="0"/>
              <a:t> de </a:t>
            </a:r>
            <a:r>
              <a:rPr lang="fr-FR" u="sng" dirty="0" err="1"/>
              <a:t>manière</a:t>
            </a:r>
            <a:r>
              <a:rPr lang="fr-FR" u="sng" dirty="0"/>
              <a:t> </a:t>
            </a:r>
            <a:r>
              <a:rPr lang="fr-FR" u="sng" dirty="0" err="1"/>
              <a:t>négative</a:t>
            </a:r>
            <a:r>
              <a:rPr lang="fr-FR" dirty="0"/>
              <a:t>. </a:t>
            </a:r>
          </a:p>
          <a:p>
            <a:endParaRPr lang="fr-FR" sz="800" dirty="0"/>
          </a:p>
          <a:p>
            <a:r>
              <a:rPr lang="fr-FR" dirty="0"/>
              <a:t>‐    </a:t>
            </a:r>
            <a:r>
              <a:rPr lang="fr-FR" b="1" dirty="0"/>
              <a:t>Une arythmie scolaire : </a:t>
            </a:r>
            <a:r>
              <a:rPr lang="fr-FR" dirty="0"/>
              <a:t>l’</a:t>
            </a:r>
            <a:r>
              <a:rPr lang="fr-FR" dirty="0" err="1"/>
              <a:t>élève</a:t>
            </a:r>
            <a:r>
              <a:rPr lang="fr-FR" dirty="0"/>
              <a:t> a du mal à assurer des </a:t>
            </a:r>
            <a:r>
              <a:rPr lang="fr-FR" dirty="0" err="1"/>
              <a:t>journées</a:t>
            </a:r>
            <a:r>
              <a:rPr lang="fr-FR" dirty="0"/>
              <a:t> </a:t>
            </a:r>
            <a:r>
              <a:rPr lang="fr-FR" dirty="0" err="1"/>
              <a:t>très</a:t>
            </a:r>
            <a:r>
              <a:rPr lang="fr-FR" dirty="0"/>
              <a:t> </a:t>
            </a:r>
            <a:r>
              <a:rPr lang="fr-FR" dirty="0" err="1"/>
              <a:t>chargées</a:t>
            </a:r>
            <a:r>
              <a:rPr lang="fr-FR" dirty="0"/>
              <a:t> ; les « questions » autres que scolaires sont trop lourdes.</a:t>
            </a:r>
          </a:p>
          <a:p>
            <a:endParaRPr lang="fr-FR" sz="800" dirty="0"/>
          </a:p>
          <a:p>
            <a:r>
              <a:rPr lang="fr-FR" dirty="0"/>
              <a:t>‐    </a:t>
            </a:r>
            <a:r>
              <a:rPr lang="fr-FR" b="1" dirty="0"/>
              <a:t>Des </a:t>
            </a:r>
            <a:r>
              <a:rPr lang="fr-FR" b="1" dirty="0" err="1"/>
              <a:t>difficultés</a:t>
            </a:r>
            <a:r>
              <a:rPr lang="fr-FR" b="1" dirty="0"/>
              <a:t> d’apprentissage (« décochage cognitif »), manque d’estime de soi</a:t>
            </a:r>
          </a:p>
          <a:p>
            <a:endParaRPr lang="fr-FR" sz="800" b="1" u="sng" dirty="0"/>
          </a:p>
          <a:p>
            <a:pPr marL="285750" indent="-285750">
              <a:buFontTx/>
              <a:buChar char="-"/>
            </a:pPr>
            <a:r>
              <a:rPr lang="fr-FR" b="1" dirty="0"/>
              <a:t>Insécurité </a:t>
            </a:r>
            <a:r>
              <a:rPr lang="fr-FR" dirty="0"/>
              <a:t>(peur, timidité, repli sur soi)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b="1" dirty="0"/>
              <a:t>Changement</a:t>
            </a:r>
            <a:r>
              <a:rPr lang="fr-FR" dirty="0"/>
              <a:t> de comportement, </a:t>
            </a:r>
            <a:r>
              <a:rPr lang="fr-FR" b="1" dirty="0"/>
              <a:t>passages </a:t>
            </a:r>
            <a:r>
              <a:rPr lang="fr-FR" b="1" dirty="0" err="1"/>
              <a:t>fréquents</a:t>
            </a:r>
            <a:r>
              <a:rPr lang="fr-FR" b="1" dirty="0"/>
              <a:t> par l’infirmerie</a:t>
            </a:r>
            <a:r>
              <a:rPr lang="fr-FR" dirty="0"/>
              <a:t>, </a:t>
            </a:r>
            <a:r>
              <a:rPr lang="fr-FR" b="1" dirty="0" err="1"/>
              <a:t>asthénie</a:t>
            </a:r>
            <a:endParaRPr lang="fr-FR" b="1" dirty="0"/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b="1" dirty="0"/>
              <a:t>Angoisses</a:t>
            </a:r>
            <a:r>
              <a:rPr lang="fr-FR" dirty="0"/>
              <a:t>, phobies scolaires, </a:t>
            </a:r>
            <a:r>
              <a:rPr lang="fr-FR" dirty="0" err="1"/>
              <a:t>hyperactivite</a:t>
            </a:r>
            <a:r>
              <a:rPr lang="fr-FR" dirty="0"/>
              <a:t>́ ou au contraire </a:t>
            </a:r>
            <a:r>
              <a:rPr lang="fr-FR" b="1" dirty="0"/>
              <a:t>mutisme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dirty="0" err="1"/>
              <a:t>Répétition</a:t>
            </a:r>
            <a:r>
              <a:rPr lang="fr-FR" dirty="0"/>
              <a:t> </a:t>
            </a:r>
            <a:r>
              <a:rPr lang="fr-FR" u="sng" dirty="0"/>
              <a:t>de comportements perturbateurs et/ou violents.</a:t>
            </a:r>
          </a:p>
          <a:p>
            <a:endParaRPr lang="fr-FR" sz="800" u="sng" dirty="0"/>
          </a:p>
          <a:p>
            <a:pPr marL="285750" indent="-285750">
              <a:buFontTx/>
              <a:buChar char="-"/>
            </a:pPr>
            <a:r>
              <a:rPr lang="fr-FR" b="1" dirty="0"/>
              <a:t>Isolement</a:t>
            </a:r>
            <a:r>
              <a:rPr lang="fr-FR" dirty="0"/>
              <a:t>, rejet, mise à l ’écart, signes d’exclusion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b="1" dirty="0"/>
              <a:t>Représentation négative et fixe de soi</a:t>
            </a:r>
            <a:r>
              <a:rPr lang="fr-FR" dirty="0"/>
              <a:t>, de ses potentialités de résilience </a:t>
            </a:r>
            <a:r>
              <a:rPr lang="fr-FR" sz="1400" dirty="0"/>
              <a:t>(C. </a:t>
            </a:r>
            <a:r>
              <a:rPr lang="fr-FR" sz="1400" dirty="0" err="1"/>
              <a:t>Dweck</a:t>
            </a:r>
            <a:r>
              <a:rPr lang="fr-FR" sz="1400" dirty="0"/>
              <a:t>, 2016)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4DF432-8614-8A43-BB56-15EFCC8C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17664" cy="365125"/>
          </a:xfrm>
        </p:spPr>
        <p:txBody>
          <a:bodyPr/>
          <a:lstStyle/>
          <a:p>
            <a:r>
              <a:rPr lang="fr-FR" dirty="0"/>
              <a:t>Christophe MARSOLLIER, IGÉSR,  2020</a:t>
            </a:r>
          </a:p>
        </p:txBody>
      </p:sp>
    </p:spTree>
    <p:extLst>
      <p:ext uri="{BB962C8B-B14F-4D97-AF65-F5344CB8AC3E}">
        <p14:creationId xmlns:p14="http://schemas.microsoft.com/office/powerpoint/2010/main" val="10868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EA3648-D6CA-C349-9CBF-C41AC4881022}"/>
              </a:ext>
            </a:extLst>
          </p:cNvPr>
          <p:cNvSpPr/>
          <p:nvPr/>
        </p:nvSpPr>
        <p:spPr>
          <a:xfrm>
            <a:off x="3603812" y="3485478"/>
            <a:ext cx="1731981" cy="2323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3ECEE2-5036-3445-8000-CC2F420D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850"/>
            <a:ext cx="9266830" cy="596731"/>
          </a:xfrm>
        </p:spPr>
        <p:txBody>
          <a:bodyPr>
            <a:noAutofit/>
          </a:bodyPr>
          <a:lstStyle/>
          <a:p>
            <a:br>
              <a:rPr lang="fr-FR" sz="2800" dirty="0">
                <a:solidFill>
                  <a:srgbClr val="3667FF"/>
                </a:solidFill>
              </a:rPr>
            </a:br>
            <a:br>
              <a:rPr lang="fr-FR" sz="2800" dirty="0">
                <a:solidFill>
                  <a:srgbClr val="3667FF"/>
                </a:solidFill>
              </a:rPr>
            </a:br>
            <a:r>
              <a:rPr lang="fr-FR" sz="2800" dirty="0">
                <a:solidFill>
                  <a:srgbClr val="3667FF"/>
                </a:solidFill>
              </a:rPr>
              <a:t>Le bien-être et la résilience, un chemin de développement personnel pour l’élève, qui engage </a:t>
            </a:r>
            <a:r>
              <a:rPr lang="fr-FR" sz="2800" b="1" u="sng" dirty="0">
                <a:solidFill>
                  <a:srgbClr val="3667FF"/>
                </a:solidFill>
              </a:rPr>
              <a:t>une connaissance de soi</a:t>
            </a:r>
            <a:endParaRPr lang="fr-FR" sz="2800" dirty="0">
              <a:solidFill>
                <a:srgbClr val="3667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EB4900-E371-1249-B20D-3B7CF2E8C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468880"/>
            <a:ext cx="8412480" cy="4218522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31FF3F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fr-FR" b="1" dirty="0"/>
              <a:t>       </a:t>
            </a:r>
            <a:r>
              <a:rPr lang="fr-FR" sz="2800" b="1" dirty="0">
                <a:solidFill>
                  <a:srgbClr val="FF0000"/>
                </a:solidFill>
              </a:rPr>
              <a:t>Vulnérabilité                                      </a:t>
            </a:r>
            <a:r>
              <a:rPr lang="fr-FR" sz="2800" b="1" dirty="0">
                <a:solidFill>
                  <a:srgbClr val="31FF3F"/>
                </a:solidFill>
              </a:rPr>
              <a:t>Résilience</a:t>
            </a:r>
            <a:r>
              <a:rPr lang="fr-FR" sz="2800" b="1" dirty="0"/>
              <a:t>	</a:t>
            </a:r>
          </a:p>
          <a:p>
            <a:pPr marL="0" indent="0" algn="ctr">
              <a:buNone/>
            </a:pPr>
            <a:r>
              <a:rPr lang="fr-FR" sz="2800" dirty="0"/>
              <a:t>Domaines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i="1" dirty="0">
                <a:solidFill>
                  <a:srgbClr val="FF0000"/>
                </a:solidFill>
              </a:rPr>
              <a:t>(Fragilités/</a:t>
            </a:r>
            <a:r>
              <a:rPr lang="fr-FR" sz="2800" i="1" dirty="0">
                <a:solidFill>
                  <a:srgbClr val="3667FF"/>
                </a:solidFill>
              </a:rPr>
              <a:t>CPS</a:t>
            </a:r>
            <a:r>
              <a:rPr lang="fr-FR" sz="2800" i="1" dirty="0">
                <a:solidFill>
                  <a:srgbClr val="FF0000"/>
                </a:solidFill>
              </a:rPr>
              <a:t>)         </a:t>
            </a:r>
            <a:r>
              <a:rPr lang="fr-FR" sz="2800" dirty="0"/>
              <a:t>Contextes</a:t>
            </a:r>
            <a:r>
              <a:rPr lang="fr-FR" sz="2800" i="1" dirty="0">
                <a:solidFill>
                  <a:srgbClr val="FF0000"/>
                </a:solidFill>
              </a:rPr>
              <a:t>          </a:t>
            </a:r>
            <a:r>
              <a:rPr lang="fr-FR" sz="2800" i="1" dirty="0">
                <a:solidFill>
                  <a:srgbClr val="31FF3F"/>
                </a:solidFill>
              </a:rPr>
              <a:t>(Forces/</a:t>
            </a:r>
            <a:r>
              <a:rPr lang="fr-FR" sz="2800" i="1" dirty="0">
                <a:solidFill>
                  <a:srgbClr val="3667FF"/>
                </a:solidFill>
              </a:rPr>
              <a:t>CPS</a:t>
            </a:r>
            <a:r>
              <a:rPr lang="fr-FR" sz="2800" i="1" dirty="0">
                <a:solidFill>
                  <a:srgbClr val="31FF3F"/>
                </a:solidFill>
              </a:rPr>
              <a:t>)</a:t>
            </a:r>
            <a:r>
              <a:rPr lang="fr-FR" sz="2400" i="1" dirty="0">
                <a:solidFill>
                  <a:srgbClr val="31FF3F"/>
                </a:solidFill>
              </a:rPr>
              <a:t> </a:t>
            </a:r>
            <a:endParaRPr lang="fr-FR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/>
              <a:t>                                                   Difficultés </a:t>
            </a:r>
          </a:p>
          <a:p>
            <a:pPr marL="0" indent="0">
              <a:buNone/>
            </a:pPr>
            <a:r>
              <a:rPr lang="fr-FR" sz="2400" dirty="0"/>
              <a:t>                                                   Obstacles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11FF23"/>
                </a:solidFill>
              </a:rPr>
              <a:t>          </a:t>
            </a:r>
            <a:r>
              <a:rPr lang="fr-FR" sz="3600" b="1" dirty="0">
                <a:solidFill>
                  <a:srgbClr val="FF0000"/>
                </a:solidFill>
              </a:rPr>
              <a:t>MAL-ÊTRE </a:t>
            </a:r>
            <a:r>
              <a:rPr lang="fr-FR" sz="3600" dirty="0"/>
              <a:t>              </a:t>
            </a:r>
            <a:r>
              <a:rPr lang="fr-FR" dirty="0"/>
              <a:t>		 </a:t>
            </a:r>
            <a:r>
              <a:rPr lang="fr-FR" dirty="0">
                <a:solidFill>
                  <a:srgbClr val="31FF3F"/>
                </a:solidFill>
              </a:rPr>
              <a:t>     </a:t>
            </a:r>
            <a:r>
              <a:rPr lang="fr-FR" b="1" dirty="0">
                <a:solidFill>
                  <a:srgbClr val="31FF3F"/>
                </a:solidFill>
              </a:rPr>
              <a:t>BIEN-ÊTRE</a:t>
            </a:r>
            <a:r>
              <a:rPr lang="fr-FR" b="1" dirty="0"/>
              <a:t>	</a:t>
            </a:r>
            <a:r>
              <a:rPr lang="fr-FR" dirty="0"/>
              <a:t> 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A04F276-5D7C-C744-B6C2-1F22ED32F86A}"/>
              </a:ext>
            </a:extLst>
          </p:cNvPr>
          <p:cNvCxnSpPr/>
          <p:nvPr/>
        </p:nvCxnSpPr>
        <p:spPr>
          <a:xfrm>
            <a:off x="1942835" y="3698240"/>
            <a:ext cx="0" cy="4267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C857059-0769-454E-BA41-B1D0BFA61F66}"/>
              </a:ext>
            </a:extLst>
          </p:cNvPr>
          <p:cNvCxnSpPr/>
          <p:nvPr/>
        </p:nvCxnSpPr>
        <p:spPr>
          <a:xfrm>
            <a:off x="1960880" y="4967482"/>
            <a:ext cx="0" cy="4267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ECF29B0-F4FE-354B-B580-BD381F6BA51F}"/>
              </a:ext>
            </a:extLst>
          </p:cNvPr>
          <p:cNvCxnSpPr/>
          <p:nvPr/>
        </p:nvCxnSpPr>
        <p:spPr>
          <a:xfrm>
            <a:off x="6541845" y="3698240"/>
            <a:ext cx="0" cy="426720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36FF30B-6452-E54D-B1BB-41CE77416B50}"/>
              </a:ext>
            </a:extLst>
          </p:cNvPr>
          <p:cNvCxnSpPr/>
          <p:nvPr/>
        </p:nvCxnSpPr>
        <p:spPr>
          <a:xfrm>
            <a:off x="6564685" y="4967482"/>
            <a:ext cx="0" cy="426720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9AB751-0CAB-BB43-89F2-9FAB6BF2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440485" cy="365125"/>
          </a:xfrm>
        </p:spPr>
        <p:txBody>
          <a:bodyPr/>
          <a:lstStyle/>
          <a:p>
            <a:r>
              <a:rPr lang="fr-FR" dirty="0"/>
              <a:t>Christophe MARSOLLIER, IGÉSR,   2020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D6316EB-CE50-A441-8B00-E508E38DF43C}"/>
              </a:ext>
            </a:extLst>
          </p:cNvPr>
          <p:cNvCxnSpPr/>
          <p:nvPr/>
        </p:nvCxnSpPr>
        <p:spPr>
          <a:xfrm flipH="1" flipV="1">
            <a:off x="3124200" y="3485478"/>
            <a:ext cx="296732" cy="212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AD3648C-DF41-D643-8E2D-7F3F778A8E40}"/>
              </a:ext>
            </a:extLst>
          </p:cNvPr>
          <p:cNvCxnSpPr>
            <a:cxnSpLocks/>
          </p:cNvCxnSpPr>
          <p:nvPr/>
        </p:nvCxnSpPr>
        <p:spPr>
          <a:xfrm flipH="1" flipV="1">
            <a:off x="3033656" y="4460240"/>
            <a:ext cx="421342" cy="5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02A8D60-5ECF-9544-AA65-EECEEE3720C4}"/>
              </a:ext>
            </a:extLst>
          </p:cNvPr>
          <p:cNvCxnSpPr>
            <a:cxnSpLocks/>
          </p:cNvCxnSpPr>
          <p:nvPr/>
        </p:nvCxnSpPr>
        <p:spPr>
          <a:xfrm flipH="1">
            <a:off x="3033656" y="5514975"/>
            <a:ext cx="356795" cy="294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71F7C4F-27C1-3C45-B4B9-1F7EEC438830}"/>
              </a:ext>
            </a:extLst>
          </p:cNvPr>
          <p:cNvCxnSpPr>
            <a:cxnSpLocks/>
          </p:cNvCxnSpPr>
          <p:nvPr/>
        </p:nvCxnSpPr>
        <p:spPr>
          <a:xfrm>
            <a:off x="5456817" y="4460240"/>
            <a:ext cx="3845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F506604-21CD-814A-ADDF-40C8708100D7}"/>
              </a:ext>
            </a:extLst>
          </p:cNvPr>
          <p:cNvCxnSpPr>
            <a:cxnSpLocks/>
          </p:cNvCxnSpPr>
          <p:nvPr/>
        </p:nvCxnSpPr>
        <p:spPr>
          <a:xfrm flipV="1">
            <a:off x="5470712" y="3485478"/>
            <a:ext cx="343166" cy="277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AB453AE-2A1F-8941-9B1A-76E74DB370D8}"/>
              </a:ext>
            </a:extLst>
          </p:cNvPr>
          <p:cNvCxnSpPr>
            <a:cxnSpLocks/>
          </p:cNvCxnSpPr>
          <p:nvPr/>
        </p:nvCxnSpPr>
        <p:spPr>
          <a:xfrm>
            <a:off x="5390030" y="5464082"/>
            <a:ext cx="451372" cy="345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49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029716" y="1244285"/>
            <a:ext cx="311428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La résilience, une question aussi « état d’esprit » !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C. </a:t>
            </a:r>
            <a:r>
              <a:rPr lang="fr-FR" sz="1600" dirty="0" err="1"/>
              <a:t>Dweck</a:t>
            </a:r>
            <a:r>
              <a:rPr lang="fr-FR" sz="1600" dirty="0"/>
              <a:t>, </a:t>
            </a:r>
            <a:r>
              <a:rPr lang="fr-FR" sz="1600" i="1" dirty="0"/>
              <a:t>Changer d'état d'esprit. Une nouvelle psychologie de la réussite</a:t>
            </a:r>
            <a:r>
              <a:rPr lang="fr-FR" sz="1600" dirty="0"/>
              <a:t>, </a:t>
            </a:r>
            <a:r>
              <a:rPr lang="fr-FR" sz="1600" dirty="0" err="1"/>
              <a:t>Magdala</a:t>
            </a:r>
            <a:r>
              <a:rPr lang="fr-FR" sz="1600" dirty="0"/>
              <a:t>, 2016.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55" y="274638"/>
            <a:ext cx="5182393" cy="6382929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B01000-AF71-9348-A683-CEFFAC21D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167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re 1"/>
          <p:cNvSpPr txBox="1">
            <a:spLocks noGrp="1"/>
          </p:cNvSpPr>
          <p:nvPr>
            <p:ph type="title"/>
          </p:nvPr>
        </p:nvSpPr>
        <p:spPr>
          <a:xfrm>
            <a:off x="203643" y="-90898"/>
            <a:ext cx="8686801" cy="11167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79475">
              <a:defRPr sz="3237"/>
            </a:pPr>
            <a:br>
              <a:rPr dirty="0"/>
            </a:br>
            <a:r>
              <a:rPr lang="fr-FR" sz="3600" dirty="0">
                <a:solidFill>
                  <a:srgbClr val="3366FF"/>
                </a:solidFill>
              </a:rPr>
              <a:t>Choisir, en tant que CPE, enseignant, </a:t>
            </a:r>
            <a:r>
              <a:rPr lang="fr-FR" sz="3600" dirty="0" err="1">
                <a:solidFill>
                  <a:srgbClr val="3366FF"/>
                </a:solidFill>
              </a:rPr>
              <a:t>pers.dir</a:t>
            </a:r>
            <a:r>
              <a:rPr lang="fr-FR" sz="3600" dirty="0">
                <a:solidFill>
                  <a:srgbClr val="3366FF"/>
                </a:solidFill>
              </a:rPr>
              <a:t>, </a:t>
            </a:r>
            <a:br>
              <a:rPr lang="fr-FR" sz="3600" dirty="0">
                <a:solidFill>
                  <a:srgbClr val="3366FF"/>
                </a:solidFill>
              </a:rPr>
            </a:br>
            <a:r>
              <a:rPr lang="fr-FR" sz="3600" dirty="0">
                <a:solidFill>
                  <a:srgbClr val="3366FF"/>
                </a:solidFill>
              </a:rPr>
              <a:t>de se comporter en</a:t>
            </a:r>
            <a:r>
              <a:rPr sz="3600" dirty="0">
                <a:solidFill>
                  <a:srgbClr val="3366FF"/>
                </a:solidFill>
              </a:rPr>
              <a:t> « </a:t>
            </a:r>
            <a:r>
              <a:rPr sz="3600" dirty="0" err="1">
                <a:solidFill>
                  <a:srgbClr val="3366FF"/>
                </a:solidFill>
              </a:rPr>
              <a:t>tuteur</a:t>
            </a:r>
            <a:r>
              <a:rPr sz="3600" dirty="0">
                <a:solidFill>
                  <a:srgbClr val="3366FF"/>
                </a:solidFill>
              </a:rPr>
              <a:t> de </a:t>
            </a:r>
            <a:r>
              <a:rPr sz="3600" dirty="0" err="1">
                <a:solidFill>
                  <a:srgbClr val="3366FF"/>
                </a:solidFill>
              </a:rPr>
              <a:t>résilience</a:t>
            </a:r>
            <a:r>
              <a:rPr sz="3600" dirty="0">
                <a:solidFill>
                  <a:srgbClr val="3366FF"/>
                </a:solidFill>
              </a:rPr>
              <a:t> »</a:t>
            </a:r>
            <a:br>
              <a:rPr sz="3600" dirty="0">
                <a:solidFill>
                  <a:srgbClr val="3366FF"/>
                </a:solidFill>
              </a:rPr>
            </a:br>
            <a:endParaRPr sz="1600" dirty="0">
              <a:solidFill>
                <a:srgbClr val="3366FF"/>
              </a:solidFill>
            </a:endParaRPr>
          </a:p>
        </p:txBody>
      </p:sp>
      <p:sp>
        <p:nvSpPr>
          <p:cNvPr id="192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203643" y="1417637"/>
            <a:ext cx="8686801" cy="54403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400" u="sng"/>
            </a:pPr>
            <a:r>
              <a:rPr dirty="0" err="1"/>
              <a:t>Stratégies</a:t>
            </a:r>
            <a:r>
              <a:rPr dirty="0"/>
              <a:t> pour </a:t>
            </a:r>
            <a:r>
              <a:rPr dirty="0" err="1"/>
              <a:t>renforcer</a:t>
            </a:r>
            <a:r>
              <a:rPr dirty="0"/>
              <a:t> la </a:t>
            </a:r>
            <a:r>
              <a:rPr dirty="0" err="1"/>
              <a:t>résilience</a:t>
            </a:r>
            <a:r>
              <a:rPr dirty="0"/>
              <a:t> des </a:t>
            </a:r>
            <a:r>
              <a:rPr dirty="0" err="1"/>
              <a:t>élèves</a:t>
            </a:r>
            <a:r>
              <a:rPr dirty="0"/>
              <a:t> : 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SzTx/>
              <a:buNone/>
              <a:defRPr sz="1400"/>
            </a:pPr>
            <a:r>
              <a:rPr dirty="0"/>
              <a:t>(Ungar M. 2007 ; </a:t>
            </a:r>
            <a:r>
              <a:rPr dirty="0" err="1"/>
              <a:t>Krovetz</a:t>
            </a:r>
            <a:r>
              <a:rPr dirty="0"/>
              <a:t>, M. L., 2008 ; </a:t>
            </a:r>
            <a:r>
              <a:rPr dirty="0" err="1"/>
              <a:t>Pluess</a:t>
            </a:r>
            <a:r>
              <a:rPr dirty="0"/>
              <a:t>. J. </a:t>
            </a:r>
            <a:r>
              <a:rPr dirty="0" err="1"/>
              <a:t>Lecomte</a:t>
            </a:r>
            <a:r>
              <a:rPr dirty="0"/>
              <a:t> 2010, M. et I. </a:t>
            </a:r>
            <a:r>
              <a:rPr dirty="0" err="1"/>
              <a:t>Boniwell</a:t>
            </a:r>
            <a:r>
              <a:rPr dirty="0"/>
              <a:t>, 2014) </a:t>
            </a:r>
            <a:br>
              <a:rPr dirty="0"/>
            </a:br>
            <a:endParaRPr b="1" dirty="0"/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-"/>
              <a:defRPr sz="2000"/>
            </a:pPr>
            <a:r>
              <a:rPr dirty="0" err="1"/>
              <a:t>Avoir</a:t>
            </a:r>
            <a:r>
              <a:rPr dirty="0"/>
              <a:t> des </a:t>
            </a:r>
            <a:r>
              <a:rPr b="1" dirty="0"/>
              <a:t>exigences </a:t>
            </a:r>
            <a:r>
              <a:rPr b="1" dirty="0" err="1"/>
              <a:t>élevées</a:t>
            </a:r>
            <a:r>
              <a:rPr b="1" dirty="0"/>
              <a:t> </a:t>
            </a:r>
            <a:r>
              <a:rPr dirty="0"/>
              <a:t>et des </a:t>
            </a:r>
            <a:r>
              <a:rPr dirty="0" err="1"/>
              <a:t>objectifs</a:t>
            </a:r>
            <a:r>
              <a:rPr dirty="0"/>
              <a:t> </a:t>
            </a:r>
            <a:r>
              <a:rPr b="1" dirty="0" err="1"/>
              <a:t>réalistes</a:t>
            </a:r>
            <a:r>
              <a:rPr dirty="0"/>
              <a:t> avec </a:t>
            </a:r>
            <a:r>
              <a:rPr dirty="0" err="1"/>
              <a:t>chaque</a:t>
            </a:r>
            <a:r>
              <a:rPr dirty="0"/>
              <a:t> </a:t>
            </a:r>
            <a:r>
              <a:rPr dirty="0" err="1"/>
              <a:t>élève</a:t>
            </a:r>
            <a:endParaRPr dirty="0"/>
          </a:p>
          <a:p>
            <a:pPr marL="0" indent="0">
              <a:lnSpc>
                <a:spcPct val="90000"/>
              </a:lnSpc>
              <a:buSzTx/>
              <a:buNone/>
              <a:defRPr sz="800"/>
            </a:pPr>
            <a:endParaRPr dirty="0"/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-"/>
              <a:defRPr sz="2000"/>
            </a:pPr>
            <a:r>
              <a:rPr dirty="0" err="1"/>
              <a:t>Développer</a:t>
            </a:r>
            <a:r>
              <a:rPr dirty="0"/>
              <a:t> des </a:t>
            </a:r>
            <a:r>
              <a:rPr b="1" dirty="0"/>
              <a:t>relations </a:t>
            </a:r>
            <a:r>
              <a:rPr b="1" dirty="0" err="1"/>
              <a:t>bienveillantes</a:t>
            </a:r>
            <a:r>
              <a:rPr b="1" dirty="0"/>
              <a:t> : </a:t>
            </a:r>
            <a:r>
              <a:rPr dirty="0" err="1"/>
              <a:t>sollicitude</a:t>
            </a:r>
            <a:r>
              <a:rPr dirty="0"/>
              <a:t>, patience, </a:t>
            </a:r>
            <a:r>
              <a:rPr dirty="0" err="1"/>
              <a:t>présence</a:t>
            </a:r>
            <a:r>
              <a:rPr dirty="0"/>
              <a:t>, </a:t>
            </a:r>
            <a:r>
              <a:rPr i="1" dirty="0"/>
              <a:t>care</a:t>
            </a:r>
            <a:r>
              <a:rPr dirty="0"/>
              <a:t>, </a:t>
            </a:r>
            <a:r>
              <a:rPr dirty="0" err="1"/>
              <a:t>assertivité</a:t>
            </a:r>
            <a:r>
              <a:rPr dirty="0"/>
              <a:t>, attention </a:t>
            </a:r>
            <a:r>
              <a:rPr dirty="0" err="1"/>
              <a:t>différenciée</a:t>
            </a:r>
            <a:r>
              <a:rPr dirty="0"/>
              <a:t> / </a:t>
            </a:r>
            <a:r>
              <a:rPr b="1" dirty="0" err="1"/>
              <a:t>besoins</a:t>
            </a:r>
            <a:r>
              <a:rPr dirty="0"/>
              <a:t> </a:t>
            </a:r>
            <a:r>
              <a:rPr b="1" dirty="0" err="1"/>
              <a:t>fondamentaux</a:t>
            </a:r>
            <a:r>
              <a:rPr dirty="0"/>
              <a:t> de </a:t>
            </a:r>
            <a:r>
              <a:rPr dirty="0" err="1"/>
              <a:t>chaque</a:t>
            </a:r>
            <a:r>
              <a:rPr dirty="0"/>
              <a:t> </a:t>
            </a:r>
            <a:r>
              <a:rPr dirty="0" err="1"/>
              <a:t>élève</a:t>
            </a:r>
            <a:endParaRPr dirty="0"/>
          </a:p>
          <a:p>
            <a:pPr marL="0" indent="0">
              <a:lnSpc>
                <a:spcPct val="90000"/>
              </a:lnSpc>
              <a:buSzTx/>
              <a:buNone/>
              <a:defRPr sz="800"/>
            </a:pPr>
            <a:endParaRPr dirty="0"/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-"/>
              <a:defRPr sz="2000"/>
            </a:pPr>
            <a:r>
              <a:rPr dirty="0" err="1"/>
              <a:t>Prendre</a:t>
            </a:r>
            <a:r>
              <a:rPr dirty="0"/>
              <a:t> le temps de </a:t>
            </a:r>
            <a:r>
              <a:rPr b="1" dirty="0" err="1"/>
              <a:t>connaître</a:t>
            </a:r>
            <a:r>
              <a:rPr b="1" dirty="0"/>
              <a:t> les </a:t>
            </a:r>
            <a:r>
              <a:rPr b="1" dirty="0" err="1"/>
              <a:t>élèves</a:t>
            </a:r>
            <a:r>
              <a:rPr b="1" dirty="0"/>
              <a:t> </a:t>
            </a:r>
            <a:r>
              <a:rPr dirty="0"/>
              <a:t>et </a:t>
            </a:r>
            <a:r>
              <a:rPr dirty="0" err="1"/>
              <a:t>leur</a:t>
            </a:r>
            <a:r>
              <a:rPr dirty="0"/>
              <a:t> </a:t>
            </a:r>
            <a:r>
              <a:rPr dirty="0" err="1"/>
              <a:t>environnement</a:t>
            </a:r>
            <a:r>
              <a:rPr dirty="0"/>
              <a:t> </a:t>
            </a:r>
            <a:r>
              <a:rPr dirty="0" err="1"/>
              <a:t>extrascolaire</a:t>
            </a:r>
            <a:endParaRPr dirty="0"/>
          </a:p>
          <a:p>
            <a:pPr marL="0" indent="0">
              <a:lnSpc>
                <a:spcPct val="90000"/>
              </a:lnSpc>
              <a:buSzTx/>
              <a:buNone/>
              <a:defRPr sz="900"/>
            </a:pPr>
            <a:endParaRPr dirty="0"/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-"/>
              <a:defRPr sz="2000"/>
            </a:pPr>
            <a:r>
              <a:rPr dirty="0"/>
              <a:t>Les encourager à </a:t>
            </a:r>
            <a:r>
              <a:rPr b="1" dirty="0" err="1"/>
              <a:t>connaître</a:t>
            </a:r>
            <a:r>
              <a:rPr b="1" dirty="0"/>
              <a:t> </a:t>
            </a:r>
            <a:r>
              <a:rPr b="1" dirty="0" err="1"/>
              <a:t>leurs</a:t>
            </a:r>
            <a:r>
              <a:rPr b="1" dirty="0"/>
              <a:t> forces</a:t>
            </a:r>
            <a:r>
              <a:rPr dirty="0"/>
              <a:t> et</a:t>
            </a:r>
            <a:r>
              <a:rPr b="1" dirty="0"/>
              <a:t> </a:t>
            </a:r>
            <a:r>
              <a:rPr b="1" dirty="0" err="1"/>
              <a:t>leurs</a:t>
            </a:r>
            <a:r>
              <a:rPr b="1" dirty="0"/>
              <a:t> aptitudes </a:t>
            </a:r>
            <a:r>
              <a:rPr b="1" dirty="0" err="1"/>
              <a:t>personnelles</a:t>
            </a:r>
            <a:r>
              <a:rPr b="1" dirty="0"/>
              <a:t> </a:t>
            </a:r>
          </a:p>
          <a:p>
            <a:pPr marL="0" indent="0">
              <a:lnSpc>
                <a:spcPct val="90000"/>
              </a:lnSpc>
              <a:buSzTx/>
              <a:buNone/>
              <a:defRPr sz="800" b="1"/>
            </a:pPr>
            <a:endParaRPr b="1" dirty="0"/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-"/>
              <a:defRPr sz="2000"/>
            </a:pPr>
            <a:r>
              <a:rPr dirty="0" err="1"/>
              <a:t>Leur</a:t>
            </a:r>
            <a:r>
              <a:rPr dirty="0"/>
              <a:t> </a:t>
            </a:r>
            <a:r>
              <a:rPr dirty="0" err="1"/>
              <a:t>apprendre</a:t>
            </a:r>
            <a:r>
              <a:rPr dirty="0"/>
              <a:t> </a:t>
            </a:r>
            <a:r>
              <a:rPr dirty="0" err="1"/>
              <a:t>à</a:t>
            </a:r>
            <a:r>
              <a:rPr dirty="0"/>
              <a:t> </a:t>
            </a:r>
            <a:r>
              <a:rPr b="1" dirty="0" err="1"/>
              <a:t>interpréter</a:t>
            </a:r>
            <a:r>
              <a:rPr b="1" dirty="0"/>
              <a:t> les situations de </a:t>
            </a:r>
            <a:r>
              <a:rPr b="1" dirty="0" err="1"/>
              <a:t>manière</a:t>
            </a:r>
            <a:r>
              <a:rPr b="1" dirty="0"/>
              <a:t> </a:t>
            </a:r>
            <a:r>
              <a:rPr b="1" dirty="0" err="1"/>
              <a:t>différente</a:t>
            </a:r>
            <a:r>
              <a:rPr b="1" dirty="0"/>
              <a:t> et </a:t>
            </a:r>
            <a:r>
              <a:rPr b="1" dirty="0" err="1"/>
              <a:t>acquérir</a:t>
            </a:r>
            <a:r>
              <a:rPr b="1" dirty="0"/>
              <a:t> </a:t>
            </a:r>
            <a:r>
              <a:rPr b="1" dirty="0" err="1"/>
              <a:t>une</a:t>
            </a:r>
            <a:r>
              <a:rPr b="1" dirty="0"/>
              <a:t> </a:t>
            </a:r>
            <a:r>
              <a:rPr b="1" dirty="0" err="1"/>
              <a:t>flexibilité</a:t>
            </a:r>
            <a:r>
              <a:rPr b="1" dirty="0"/>
              <a:t> </a:t>
            </a:r>
            <a:r>
              <a:rPr b="1" dirty="0" err="1"/>
              <a:t>mentale</a:t>
            </a:r>
            <a:r>
              <a:rPr b="1" dirty="0"/>
              <a:t> </a:t>
            </a:r>
            <a:r>
              <a:rPr sz="1700" dirty="0"/>
              <a:t>&gt;&gt; </a:t>
            </a:r>
            <a:r>
              <a:rPr sz="1700" dirty="0" err="1"/>
              <a:t>l’opérationnalité</a:t>
            </a:r>
            <a:r>
              <a:rPr sz="1700" dirty="0"/>
              <a:t> de la </a:t>
            </a:r>
            <a:r>
              <a:rPr sz="1700" dirty="0" err="1"/>
              <a:t>psychologie</a:t>
            </a:r>
            <a:r>
              <a:rPr sz="1700" dirty="0"/>
              <a:t> positive</a:t>
            </a:r>
            <a:r>
              <a:rPr lang="fr-FR" sz="1700" dirty="0"/>
              <a:t> </a:t>
            </a:r>
            <a:r>
              <a:rPr lang="fr-FR" sz="1400" dirty="0"/>
              <a:t>(cf. R. </a:t>
            </a:r>
            <a:r>
              <a:rPr lang="fr-FR" sz="1400" dirty="0" err="1"/>
              <a:t>Shankland</a:t>
            </a:r>
            <a:r>
              <a:rPr lang="fr-FR" sz="1400" dirty="0"/>
              <a:t>, 2018)</a:t>
            </a:r>
            <a:endParaRPr sz="1400" dirty="0"/>
          </a:p>
          <a:p>
            <a:pPr marL="0" indent="0">
              <a:lnSpc>
                <a:spcPct val="90000"/>
              </a:lnSpc>
              <a:buSzTx/>
              <a:buNone/>
              <a:defRPr sz="800"/>
            </a:pPr>
            <a:endParaRPr sz="1700" dirty="0"/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-"/>
              <a:defRPr sz="2000"/>
            </a:pPr>
            <a:r>
              <a:rPr dirty="0" err="1"/>
              <a:t>Leur</a:t>
            </a:r>
            <a:r>
              <a:rPr dirty="0"/>
              <a:t> </a:t>
            </a:r>
            <a:r>
              <a:rPr dirty="0" err="1"/>
              <a:t>apprendre</a:t>
            </a:r>
            <a:r>
              <a:rPr dirty="0"/>
              <a:t> </a:t>
            </a:r>
            <a:r>
              <a:rPr dirty="0" err="1"/>
              <a:t>à</a:t>
            </a:r>
            <a:r>
              <a:rPr dirty="0"/>
              <a:t> discerner et </a:t>
            </a:r>
            <a:r>
              <a:rPr dirty="0" err="1"/>
              <a:t>privilégier</a:t>
            </a:r>
            <a:r>
              <a:rPr dirty="0"/>
              <a:t> les </a:t>
            </a:r>
            <a:r>
              <a:rPr b="1" dirty="0" err="1"/>
              <a:t>émotions</a:t>
            </a:r>
            <a:r>
              <a:rPr b="1" dirty="0"/>
              <a:t> positives</a:t>
            </a:r>
          </a:p>
          <a:p>
            <a:pPr marL="0" indent="0">
              <a:lnSpc>
                <a:spcPct val="90000"/>
              </a:lnSpc>
              <a:buSzTx/>
              <a:buNone/>
              <a:defRPr sz="900" b="1"/>
            </a:pPr>
            <a:endParaRPr b="1" dirty="0"/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-"/>
              <a:defRPr sz="2000" b="1"/>
            </a:pPr>
            <a:r>
              <a:rPr dirty="0" err="1"/>
              <a:t>Collaborer</a:t>
            </a:r>
            <a:r>
              <a:rPr dirty="0"/>
              <a:t> avec les </a:t>
            </a:r>
            <a:r>
              <a:rPr dirty="0" err="1"/>
              <a:t>élèves</a:t>
            </a:r>
            <a:r>
              <a:rPr dirty="0"/>
              <a:t> </a:t>
            </a:r>
            <a:r>
              <a:rPr b="0" dirty="0"/>
              <a:t>(</a:t>
            </a:r>
            <a:r>
              <a:rPr b="0" dirty="0" err="1"/>
              <a:t>contrat</a:t>
            </a:r>
            <a:r>
              <a:rPr b="0" dirty="0"/>
              <a:t> </a:t>
            </a:r>
            <a:r>
              <a:rPr b="0" dirty="0" err="1"/>
              <a:t>didactique</a:t>
            </a:r>
            <a:r>
              <a:rPr b="0" dirty="0"/>
              <a:t> et </a:t>
            </a:r>
            <a:r>
              <a:rPr b="0" dirty="0" err="1"/>
              <a:t>pédagogique</a:t>
            </a:r>
            <a:r>
              <a:rPr b="0" dirty="0"/>
              <a:t> </a:t>
            </a:r>
            <a:r>
              <a:rPr b="0" dirty="0" err="1"/>
              <a:t>cla</a:t>
            </a:r>
            <a:r>
              <a:rPr lang="fr-FR" b="0" dirty="0" err="1"/>
              <a:t>ir</a:t>
            </a:r>
            <a:r>
              <a:rPr b="0" dirty="0"/>
              <a:t> : </a:t>
            </a:r>
            <a:r>
              <a:rPr b="0" dirty="0" err="1"/>
              <a:t>pédagogie</a:t>
            </a:r>
            <a:r>
              <a:rPr b="0" dirty="0"/>
              <a:t> </a:t>
            </a:r>
            <a:r>
              <a:rPr b="0" dirty="0" err="1"/>
              <a:t>coopérative</a:t>
            </a:r>
            <a:r>
              <a:rPr b="0" dirty="0"/>
              <a:t> ; </a:t>
            </a:r>
            <a:r>
              <a:rPr b="0" dirty="0" err="1"/>
              <a:t>projets</a:t>
            </a:r>
            <a:r>
              <a:rPr b="0" dirty="0"/>
              <a:t> </a:t>
            </a:r>
            <a:r>
              <a:rPr b="0" dirty="0" err="1"/>
              <a:t>socialisants</a:t>
            </a:r>
            <a:r>
              <a:rPr b="0" dirty="0"/>
              <a:t> ; </a:t>
            </a:r>
            <a:r>
              <a:rPr dirty="0" err="1"/>
              <a:t>responsabilités</a:t>
            </a:r>
            <a:r>
              <a:rPr dirty="0"/>
              <a:t> </a:t>
            </a:r>
            <a:r>
              <a:rPr dirty="0" err="1"/>
              <a:t>enrichissantes</a:t>
            </a:r>
            <a:r>
              <a:rPr dirty="0"/>
              <a:t>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3A75F99-4385-B641-948C-F39BAADE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556299" cy="365125"/>
          </a:xfrm>
        </p:spPr>
        <p:txBody>
          <a:bodyPr/>
          <a:lstStyle/>
          <a:p>
            <a:r>
              <a:rPr lang="fr-FR" dirty="0"/>
              <a:t>Christophe MARSOLLIER, IGÉSR, 2020</a:t>
            </a:r>
          </a:p>
        </p:txBody>
      </p:sp>
    </p:spTree>
    <p:extLst>
      <p:ext uri="{BB962C8B-B14F-4D97-AF65-F5344CB8AC3E}">
        <p14:creationId xmlns:p14="http://schemas.microsoft.com/office/powerpoint/2010/main" val="4041862982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uiExpand="1" build="p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584" y="274638"/>
            <a:ext cx="8430216" cy="495023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3366FF"/>
                </a:solidFill>
              </a:rPr>
              <a:t>Renforcer la résilience, 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2800" dirty="0">
                <a:solidFill>
                  <a:srgbClr val="3366FF"/>
                </a:solidFill>
              </a:rPr>
              <a:t>une voie en développement et qui a fait ses preuves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213092"/>
            <a:ext cx="8356449" cy="5444475"/>
          </a:xfrm>
        </p:spPr>
        <p:txBody>
          <a:bodyPr>
            <a:normAutofit fontScale="70000" lnSpcReduction="20000"/>
          </a:bodyPr>
          <a:lstStyle/>
          <a:p>
            <a:r>
              <a:rPr lang="fr-FR" sz="2900" b="1" dirty="0"/>
              <a:t>Le programme </a:t>
            </a:r>
            <a:r>
              <a:rPr lang="fr-FR" sz="2900" i="1" dirty="0" err="1"/>
              <a:t>resiliency-based</a:t>
            </a:r>
            <a:r>
              <a:rPr lang="fr-FR" sz="2900" i="1" dirty="0"/>
              <a:t> curriculum</a:t>
            </a:r>
            <a:r>
              <a:rPr lang="fr-FR" sz="2900" dirty="0"/>
              <a:t>, </a:t>
            </a:r>
            <a:r>
              <a:rPr lang="fr-FR" sz="2300" dirty="0"/>
              <a:t>(Milwaukee) </a:t>
            </a:r>
            <a:r>
              <a:rPr lang="fr-FR" sz="2900" dirty="0"/>
              <a:t>à partir de 1998, qui a concerné  2500 élèves sur 7 ans, montre que le a eu des effets positifs sur le présentéisme, les résultats scolaires et le décrochage </a:t>
            </a:r>
            <a:r>
              <a:rPr lang="fr-FR" sz="2300" dirty="0"/>
              <a:t>(</a:t>
            </a:r>
            <a:r>
              <a:rPr lang="fr-FR" sz="2300" dirty="0" err="1"/>
              <a:t>Hupfeld</a:t>
            </a:r>
            <a:r>
              <a:rPr lang="fr-FR" sz="2300" dirty="0"/>
              <a:t>, 2007).</a:t>
            </a:r>
          </a:p>
          <a:p>
            <a:pPr marL="0" indent="0">
              <a:buNone/>
            </a:pPr>
            <a:endParaRPr lang="fr-FR" sz="1100" dirty="0"/>
          </a:p>
          <a:p>
            <a:r>
              <a:rPr lang="fr-FR" sz="2900" u="sng" dirty="0"/>
              <a:t>Les </a:t>
            </a:r>
            <a:r>
              <a:rPr lang="fr-FR" sz="2900" b="1" i="1" u="sng" dirty="0"/>
              <a:t>care </a:t>
            </a:r>
            <a:r>
              <a:rPr lang="fr-FR" sz="2900" b="1" i="1" u="sng" dirty="0" err="1"/>
              <a:t>committees</a:t>
            </a:r>
            <a:r>
              <a:rPr lang="fr-FR" sz="2900" b="1" u="sng" dirty="0"/>
              <a:t> </a:t>
            </a:r>
            <a:r>
              <a:rPr lang="fr-FR" sz="2300" dirty="0"/>
              <a:t>(Pays-Bas</a:t>
            </a:r>
            <a:r>
              <a:rPr lang="fr-FR" sz="2300" b="1" dirty="0"/>
              <a:t>) </a:t>
            </a:r>
            <a:r>
              <a:rPr lang="fr-FR" sz="2900" dirty="0"/>
              <a:t>offrent un accompagnement (écoute) des services socio-éducatifs aux élèves de la voie professionnelle</a:t>
            </a:r>
          </a:p>
          <a:p>
            <a:pPr marL="0" indent="0">
              <a:buNone/>
            </a:pPr>
            <a:endParaRPr lang="fr-FR" sz="1300" b="1" dirty="0"/>
          </a:p>
          <a:p>
            <a:r>
              <a:rPr lang="fr-FR" sz="2900" b="1" u="sng" dirty="0"/>
              <a:t>Guidance</a:t>
            </a:r>
            <a:r>
              <a:rPr lang="fr-FR" sz="2900" u="sng" dirty="0"/>
              <a:t> </a:t>
            </a:r>
            <a:r>
              <a:rPr lang="fr-FR" sz="2900" dirty="0"/>
              <a:t> </a:t>
            </a:r>
            <a:r>
              <a:rPr lang="fr-FR" sz="2300" dirty="0"/>
              <a:t>(Danemark)</a:t>
            </a:r>
          </a:p>
          <a:p>
            <a:pPr marL="0" indent="0">
              <a:buNone/>
            </a:pPr>
            <a:endParaRPr lang="fr-FR" sz="1300" dirty="0"/>
          </a:p>
          <a:p>
            <a:r>
              <a:rPr lang="fr-FR" sz="2900" b="1" u="sng" dirty="0"/>
              <a:t>Coaching</a:t>
            </a:r>
            <a:r>
              <a:rPr lang="fr-FR" sz="2900" dirty="0"/>
              <a:t> </a:t>
            </a:r>
            <a:r>
              <a:rPr lang="fr-FR" sz="2300" dirty="0"/>
              <a:t>(Autriche)</a:t>
            </a:r>
          </a:p>
          <a:p>
            <a:pPr marL="0" indent="0">
              <a:buNone/>
            </a:pPr>
            <a:endParaRPr lang="fr-FR" sz="1300" dirty="0"/>
          </a:p>
          <a:p>
            <a:r>
              <a:rPr lang="fr-FR" sz="2900" b="1" u="sng" dirty="0"/>
              <a:t>Mentorat</a:t>
            </a:r>
            <a:r>
              <a:rPr lang="fr-FR" sz="2900" dirty="0"/>
              <a:t> </a:t>
            </a:r>
            <a:r>
              <a:rPr lang="fr-FR" sz="2300" dirty="0"/>
              <a:t>(Espagne).</a:t>
            </a:r>
          </a:p>
          <a:p>
            <a:pPr marL="0" indent="0">
              <a:buNone/>
            </a:pPr>
            <a:endParaRPr lang="fr-FR" sz="1300" dirty="0"/>
          </a:p>
          <a:p>
            <a:r>
              <a:rPr lang="fr-FR" sz="2900" u="sng" dirty="0"/>
              <a:t>Le projet SPARK </a:t>
            </a:r>
            <a:r>
              <a:rPr lang="fr-FR" sz="2300" dirty="0"/>
              <a:t>( I. </a:t>
            </a:r>
            <a:r>
              <a:rPr lang="fr-FR" sz="2300" dirty="0" err="1"/>
              <a:t>Boniwell</a:t>
            </a:r>
            <a:r>
              <a:rPr lang="fr-FR" sz="2300" dirty="0"/>
              <a:t> et L. Ryan) </a:t>
            </a:r>
            <a:r>
              <a:rPr lang="fr-FR" sz="2900" dirty="0"/>
              <a:t>techniques </a:t>
            </a:r>
          </a:p>
          <a:p>
            <a:r>
              <a:rPr lang="fr-FR" sz="2900" dirty="0" err="1"/>
              <a:t>cognitivo</a:t>
            </a:r>
            <a:r>
              <a:rPr lang="fr-FR" sz="2900" dirty="0"/>
              <a:t>-comportementales et psychologie positive </a:t>
            </a:r>
            <a:r>
              <a:rPr lang="fr-FR" sz="2300" dirty="0"/>
              <a:t>(M. </a:t>
            </a:r>
            <a:r>
              <a:rPr lang="fr-FR" sz="2300" dirty="0" err="1"/>
              <a:t>Séligman</a:t>
            </a:r>
            <a:r>
              <a:rPr lang="fr-FR" sz="2300" dirty="0"/>
              <a:t>)</a:t>
            </a:r>
          </a:p>
          <a:p>
            <a:pPr marL="0" indent="0">
              <a:buNone/>
            </a:pPr>
            <a:endParaRPr lang="fr-FR" sz="1500" dirty="0"/>
          </a:p>
          <a:p>
            <a:r>
              <a:rPr lang="fr-FR" sz="2900" u="sng" dirty="0"/>
              <a:t>Le projet STRONG </a:t>
            </a:r>
            <a:r>
              <a:rPr lang="fr-FR" sz="2300" dirty="0"/>
              <a:t>(C. Moreau, </a:t>
            </a:r>
            <a:r>
              <a:rPr lang="fr-FR" sz="2300" dirty="0" err="1"/>
              <a:t>Univ</a:t>
            </a:r>
            <a:r>
              <a:rPr lang="fr-FR" sz="2300" dirty="0"/>
              <a:t>. de Rennes 2) </a:t>
            </a:r>
          </a:p>
          <a:p>
            <a:pPr marL="0" indent="0">
              <a:buNone/>
            </a:pPr>
            <a:endParaRPr lang="fr-FR" sz="1500" dirty="0"/>
          </a:p>
          <a:p>
            <a:r>
              <a:rPr lang="fr-FR" sz="2900" u="sng" dirty="0"/>
              <a:t>L’apport des neurosciences affectives </a:t>
            </a:r>
            <a:r>
              <a:rPr lang="fr-FR" sz="2300" dirty="0"/>
              <a:t>(M. </a:t>
            </a:r>
            <a:r>
              <a:rPr lang="fr-FR" sz="2300" dirty="0" err="1"/>
              <a:t>Meaney</a:t>
            </a:r>
            <a:r>
              <a:rPr lang="fr-FR" sz="2300" dirty="0"/>
              <a:t>, A. Shore, M. </a:t>
            </a:r>
            <a:r>
              <a:rPr lang="fr-FR" sz="2300" dirty="0" err="1"/>
              <a:t>Techer</a:t>
            </a:r>
            <a:r>
              <a:rPr lang="fr-FR" sz="2300" dirty="0"/>
              <a:t>, synthétisés par C. Gueguen, 2014)</a:t>
            </a:r>
            <a:r>
              <a:rPr lang="fr-FR" sz="2900" b="1" dirty="0"/>
              <a:t>  / qualité de la relation éducative</a:t>
            </a:r>
          </a:p>
        </p:txBody>
      </p:sp>
      <p:pic>
        <p:nvPicPr>
          <p:cNvPr id="4" name="Image 3" descr="Capture d'écran 2016-09-23 16.44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83" y="3142782"/>
            <a:ext cx="1422173" cy="2007908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4601D9-3236-EA45-9E69-47CEFF21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22812" cy="365125"/>
          </a:xfrm>
        </p:spPr>
        <p:txBody>
          <a:bodyPr/>
          <a:lstStyle/>
          <a:p>
            <a:r>
              <a:rPr lang="fr-FR" dirty="0"/>
              <a:t>Christophe MARSOLLIER, IGÉSR, 2020</a:t>
            </a:r>
          </a:p>
        </p:txBody>
      </p:sp>
    </p:spTree>
    <p:extLst>
      <p:ext uri="{BB962C8B-B14F-4D97-AF65-F5344CB8AC3E}">
        <p14:creationId xmlns:p14="http://schemas.microsoft.com/office/powerpoint/2010/main" val="24690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999999"/>
      </a:dk1>
      <a:lt1>
        <a:srgbClr val="000099"/>
      </a:lt1>
      <a:dk2>
        <a:srgbClr val="A7A7A7"/>
      </a:dk2>
      <a:lt2>
        <a:srgbClr val="535353"/>
      </a:lt2>
      <a:accent1>
        <a:srgbClr val="3366FF"/>
      </a:accent1>
      <a:accent2>
        <a:srgbClr val="7B46D0"/>
      </a:accent2>
      <a:accent3>
        <a:srgbClr val="AAAAC9"/>
      </a:accent3>
      <a:accent4>
        <a:srgbClr val="DADADA"/>
      </a:accent4>
      <a:accent5>
        <a:srgbClr val="ADB8FF"/>
      </a:accent5>
      <a:accent6>
        <a:srgbClr val="6F3FB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3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366FF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27410</TotalTime>
  <Words>1245</Words>
  <Application>Microsoft Macintosh PowerPoint</Application>
  <PresentationFormat>Affichage à l'écran (4:3)</PresentationFormat>
  <Paragraphs>135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Arial Italic</vt:lpstr>
      <vt:lpstr>Avenir Roman</vt:lpstr>
      <vt:lpstr>Calibri</vt:lpstr>
      <vt:lpstr>Helvetica</vt:lpstr>
      <vt:lpstr>Times New Roman</vt:lpstr>
      <vt:lpstr>Wingdings</vt:lpstr>
      <vt:lpstr>Thème Office</vt:lpstr>
      <vt:lpstr>Default</vt:lpstr>
      <vt:lpstr>pages de contenus</vt:lpstr>
      <vt:lpstr>Plan</vt:lpstr>
      <vt:lpstr>Présentation PowerPoint</vt:lpstr>
      <vt:lpstr>L’atlas des risques sociaux, un outil de représentation de la vulnérabilité  au niveau des territoires, notamment en ce concerne le décrochage  (Cerecq, 2016)</vt:lpstr>
      <vt:lpstr>Vulnérabilité et territoires dans l’académie de Versailles</vt:lpstr>
      <vt:lpstr>Être attentif aux signes de vulnérabilité des élèves… </vt:lpstr>
      <vt:lpstr>  Le bien-être et la résilience, un chemin de développement personnel pour l’élève, qui engage une connaissance de soi</vt:lpstr>
      <vt:lpstr>  </vt:lpstr>
      <vt:lpstr> Choisir, en tant que CPE, enseignant, pers.dir,  de se comporter en « tuteur de résilience » </vt:lpstr>
      <vt:lpstr>Renforcer la résilience,  une voie en développement et qui a fait ses preuves</vt:lpstr>
      <vt:lpstr>Présentation PowerPoint</vt:lpstr>
      <vt:lpstr>Présentation PowerPoint</vt:lpstr>
      <vt:lpstr>Repères bibliographiques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MARSOLLIER Estelle</dc:creator>
  <cp:lastModifiedBy>Estelle MARSOLLIER</cp:lastModifiedBy>
  <cp:revision>723</cp:revision>
  <dcterms:created xsi:type="dcterms:W3CDTF">2015-10-26T09:58:26Z</dcterms:created>
  <dcterms:modified xsi:type="dcterms:W3CDTF">2020-10-07T06:22:06Z</dcterms:modified>
</cp:coreProperties>
</file>